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4" r:id="rId1"/>
  </p:sldMasterIdLst>
  <p:notesMasterIdLst>
    <p:notesMasterId r:id="rId25"/>
  </p:notesMasterIdLst>
  <p:handoutMasterIdLst>
    <p:handoutMasterId r:id="rId26"/>
  </p:handoutMasterIdLst>
  <p:sldIdLst>
    <p:sldId id="256" r:id="rId2"/>
    <p:sldId id="344" r:id="rId3"/>
    <p:sldId id="345" r:id="rId4"/>
    <p:sldId id="317" r:id="rId5"/>
    <p:sldId id="341" r:id="rId6"/>
    <p:sldId id="320" r:id="rId7"/>
    <p:sldId id="318" r:id="rId8"/>
    <p:sldId id="319" r:id="rId9"/>
    <p:sldId id="325" r:id="rId10"/>
    <p:sldId id="326" r:id="rId11"/>
    <p:sldId id="327" r:id="rId12"/>
    <p:sldId id="322" r:id="rId13"/>
    <p:sldId id="324" r:id="rId14"/>
    <p:sldId id="323" r:id="rId15"/>
    <p:sldId id="328" r:id="rId16"/>
    <p:sldId id="329" r:id="rId17"/>
    <p:sldId id="335" r:id="rId18"/>
    <p:sldId id="336" r:id="rId19"/>
    <p:sldId id="337" r:id="rId20"/>
    <p:sldId id="338" r:id="rId21"/>
    <p:sldId id="339" r:id="rId22"/>
    <p:sldId id="347" r:id="rId23"/>
    <p:sldId id="340" r:id="rId24"/>
  </p:sldIdLst>
  <p:sldSz cx="9144000" cy="6858000" type="screen4x3"/>
  <p:notesSz cx="6669088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B83F14"/>
    <a:srgbClr val="E96637"/>
    <a:srgbClr val="E86030"/>
    <a:srgbClr val="FF0000"/>
    <a:srgbClr val="99CCFF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074" y="-7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0555555555555582E-2"/>
          <c:y val="5.092592592592593E-2"/>
          <c:w val="0.71362642169728863"/>
          <c:h val="0.94907407407407518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8.8301071741032369E-2"/>
                  <c:y val="-0.119145011026976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3458333333333333E-2"/>
                  <c:y val="-2.8772106362104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Лист1!$C$2:$C$4</c:f>
              <c:strCache>
                <c:ptCount val="3"/>
                <c:pt idx="0">
                  <c:v>Дополнительный отпуск</c:v>
                </c:pt>
                <c:pt idx="1">
                  <c:v>Сокращенный рабочий день</c:v>
                </c:pt>
                <c:pt idx="2">
                  <c:v>Травматизм</c:v>
                </c:pt>
              </c:strCache>
            </c:strRef>
          </c:cat>
          <c:val>
            <c:numRef>
              <c:f>Лист1!$D$2:$D$4</c:f>
              <c:numCache>
                <c:formatCode>0.0%</c:formatCode>
                <c:ptCount val="3"/>
                <c:pt idx="0">
                  <c:v>0.77600000000000058</c:v>
                </c:pt>
                <c:pt idx="1">
                  <c:v>0.13700000000000001</c:v>
                </c:pt>
                <c:pt idx="2">
                  <c:v>8.3000000000000046E-2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2.4737532808398952E-2"/>
          <c:y val="0.78628495719185254"/>
          <c:w val="0.94748468941382324"/>
          <c:h val="0.14633929544749447"/>
        </c:manualLayout>
      </c:layout>
      <c:overlay val="0"/>
      <c:txPr>
        <a:bodyPr/>
        <a:lstStyle/>
        <a:p>
          <a:pPr>
            <a:defRPr sz="1000">
              <a:solidFill>
                <a:schemeClr val="accent1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Распределение рабочих мест с вредными и опасными условиями труда по классам (подклассам)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Распределение рабочих мест с вредными и опасными условиями труда по классам (подклассам)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2.9117276725544441E-2"/>
                  <c:y val="-5.7792487564137712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accent1">
                          <a:lumMod val="50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3586756047385971E-3"/>
                  <c:y val="-3.8771493478516314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800" b="0" i="0" u="none" strike="noStrike" kern="1200" baseline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Лист1!$A$2:$A$3</c:f>
              <c:strCache>
                <c:ptCount val="2"/>
                <c:pt idx="0">
                  <c:v>3.1</c:v>
                </c:pt>
                <c:pt idx="1">
                  <c:v>3.2, 3.3, 3.4, 4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0.4</c:v>
                </c:pt>
                <c:pt idx="1">
                  <c:v>0.60000000000000042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spPr>
    <a:ln>
      <a:solidFill>
        <a:srgbClr val="D06726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Центральный ФО</c:v>
                </c:pt>
                <c:pt idx="1">
                  <c:v>Северо-Западный ФО</c:v>
                </c:pt>
                <c:pt idx="2">
                  <c:v>Южный ФО</c:v>
                </c:pt>
                <c:pt idx="3">
                  <c:v>Северо-Кавказский ФО</c:v>
                </c:pt>
                <c:pt idx="4">
                  <c:v>Приволжский ФО</c:v>
                </c:pt>
                <c:pt idx="5">
                  <c:v>Уральский ФО</c:v>
                </c:pt>
                <c:pt idx="6">
                  <c:v>Сибирский ФО</c:v>
                </c:pt>
                <c:pt idx="7">
                  <c:v>Дальневосточный ФО</c:v>
                </c:pt>
                <c:pt idx="8">
                  <c:v>Крымский ФО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18</c:v>
                </c:pt>
                <c:pt idx="1">
                  <c:v>11</c:v>
                </c:pt>
                <c:pt idx="2">
                  <c:v>6</c:v>
                </c:pt>
                <c:pt idx="3">
                  <c:v>7</c:v>
                </c:pt>
                <c:pt idx="4">
                  <c:v>14</c:v>
                </c:pt>
                <c:pt idx="5">
                  <c:v>6</c:v>
                </c:pt>
                <c:pt idx="6">
                  <c:v>12</c:v>
                </c:pt>
                <c:pt idx="7">
                  <c:v>9</c:v>
                </c:pt>
                <c:pt idx="8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Центральный ФО</c:v>
                </c:pt>
                <c:pt idx="1">
                  <c:v>Северо-Западный ФО</c:v>
                </c:pt>
                <c:pt idx="2">
                  <c:v>Южный ФО</c:v>
                </c:pt>
                <c:pt idx="3">
                  <c:v>Северо-Кавказский ФО</c:v>
                </c:pt>
                <c:pt idx="4">
                  <c:v>Приволжский ФО</c:v>
                </c:pt>
                <c:pt idx="5">
                  <c:v>Уральский ФО</c:v>
                </c:pt>
                <c:pt idx="6">
                  <c:v>Сибирский ФО</c:v>
                </c:pt>
                <c:pt idx="7">
                  <c:v>Дальневосточный ФО</c:v>
                </c:pt>
                <c:pt idx="8">
                  <c:v>Крымский ФО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14</c:v>
                </c:pt>
                <c:pt idx="1">
                  <c:v>10</c:v>
                </c:pt>
                <c:pt idx="2">
                  <c:v>6</c:v>
                </c:pt>
                <c:pt idx="3">
                  <c:v>5</c:v>
                </c:pt>
                <c:pt idx="4">
                  <c:v>13</c:v>
                </c:pt>
                <c:pt idx="5">
                  <c:v>5</c:v>
                </c:pt>
                <c:pt idx="6">
                  <c:v>12</c:v>
                </c:pt>
                <c:pt idx="7">
                  <c:v>6</c:v>
                </c:pt>
                <c:pt idx="8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Центральный ФО</c:v>
                </c:pt>
                <c:pt idx="1">
                  <c:v>Северо-Западный ФО</c:v>
                </c:pt>
                <c:pt idx="2">
                  <c:v>Южный ФО</c:v>
                </c:pt>
                <c:pt idx="3">
                  <c:v>Северо-Кавказский ФО</c:v>
                </c:pt>
                <c:pt idx="4">
                  <c:v>Приволжский ФО</c:v>
                </c:pt>
                <c:pt idx="5">
                  <c:v>Уральский ФО</c:v>
                </c:pt>
                <c:pt idx="6">
                  <c:v>Сибирский ФО</c:v>
                </c:pt>
                <c:pt idx="7">
                  <c:v>Дальневосточный ФО</c:v>
                </c:pt>
                <c:pt idx="8">
                  <c:v>Крымский ФО</c:v>
                </c:pt>
              </c:strCache>
            </c:strRef>
          </c:cat>
          <c:val>
            <c:numRef>
              <c:f>Лист1!$D$2:$D$10</c:f>
              <c:numCache>
                <c:formatCode>General</c:formatCode>
                <c:ptCount val="9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913664"/>
        <c:axId val="76919552"/>
      </c:barChart>
      <c:catAx>
        <c:axId val="76913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00" baseline="0"/>
            </a:pPr>
            <a:endParaRPr lang="ru-RU"/>
          </a:p>
        </c:txPr>
        <c:crossAx val="76919552"/>
        <c:crosses val="autoZero"/>
        <c:auto val="1"/>
        <c:lblAlgn val="ctr"/>
        <c:lblOffset val="100"/>
        <c:noMultiLvlLbl val="0"/>
      </c:catAx>
      <c:valAx>
        <c:axId val="769195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69136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250279662412989"/>
          <c:y val="4.0236992434769185E-2"/>
          <c:w val="0.77124045604128277"/>
          <c:h val="0.556595903453244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Лист1!$A$2:$A$9</c:f>
              <c:strCache>
                <c:ptCount val="8"/>
                <c:pt idx="0">
                  <c:v>Центральный ФО</c:v>
                </c:pt>
                <c:pt idx="1">
                  <c:v>Северо-Западный ФО</c:v>
                </c:pt>
                <c:pt idx="2">
                  <c:v>Южный ФО</c:v>
                </c:pt>
                <c:pt idx="3">
                  <c:v>Северо-Кавказский ФО</c:v>
                </c:pt>
                <c:pt idx="4">
                  <c:v>Приволжский ФО</c:v>
                </c:pt>
                <c:pt idx="5">
                  <c:v>Уральский ФО</c:v>
                </c:pt>
                <c:pt idx="6">
                  <c:v>Сибирский ФО</c:v>
                </c:pt>
                <c:pt idx="7">
                  <c:v>Дальневосточный ФО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281</c:v>
                </c:pt>
                <c:pt idx="1">
                  <c:v>99</c:v>
                </c:pt>
                <c:pt idx="2">
                  <c:v>91</c:v>
                </c:pt>
                <c:pt idx="3">
                  <c:v>28</c:v>
                </c:pt>
                <c:pt idx="4">
                  <c:v>208</c:v>
                </c:pt>
                <c:pt idx="5">
                  <c:v>87</c:v>
                </c:pt>
                <c:pt idx="6">
                  <c:v>110</c:v>
                </c:pt>
                <c:pt idx="7">
                  <c:v>53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Лист1!$A$2:$A$9</c:f>
              <c:strCache>
                <c:ptCount val="8"/>
                <c:pt idx="0">
                  <c:v>Центральный ФО</c:v>
                </c:pt>
                <c:pt idx="1">
                  <c:v>Северо-Западный ФО</c:v>
                </c:pt>
                <c:pt idx="2">
                  <c:v>Южный ФО</c:v>
                </c:pt>
                <c:pt idx="3">
                  <c:v>Северо-Кавказский ФО</c:v>
                </c:pt>
                <c:pt idx="4">
                  <c:v>Приволжский ФО</c:v>
                </c:pt>
                <c:pt idx="5">
                  <c:v>Уральский ФО</c:v>
                </c:pt>
                <c:pt idx="6">
                  <c:v>Сибирский ФО</c:v>
                </c:pt>
                <c:pt idx="7">
                  <c:v>Дальневосточный ФО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58</c:v>
                </c:pt>
                <c:pt idx="1">
                  <c:v>22</c:v>
                </c:pt>
                <c:pt idx="2">
                  <c:v>11</c:v>
                </c:pt>
                <c:pt idx="3">
                  <c:v>6</c:v>
                </c:pt>
                <c:pt idx="4">
                  <c:v>52</c:v>
                </c:pt>
                <c:pt idx="5">
                  <c:v>15</c:v>
                </c:pt>
                <c:pt idx="6">
                  <c:v>17</c:v>
                </c:pt>
                <c:pt idx="7">
                  <c:v>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Лист1!$A$2:$A$9</c:f>
              <c:strCache>
                <c:ptCount val="8"/>
                <c:pt idx="0">
                  <c:v>Центральный ФО</c:v>
                </c:pt>
                <c:pt idx="1">
                  <c:v>Северо-Западный ФО</c:v>
                </c:pt>
                <c:pt idx="2">
                  <c:v>Южный ФО</c:v>
                </c:pt>
                <c:pt idx="3">
                  <c:v>Северо-Кавказский ФО</c:v>
                </c:pt>
                <c:pt idx="4">
                  <c:v>Приволжский ФО</c:v>
                </c:pt>
                <c:pt idx="5">
                  <c:v>Уральский ФО</c:v>
                </c:pt>
                <c:pt idx="6">
                  <c:v>Сибирский ФО</c:v>
                </c:pt>
                <c:pt idx="7">
                  <c:v>Дальневосточный ФО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280768"/>
        <c:axId val="77282304"/>
      </c:barChart>
      <c:catAx>
        <c:axId val="77280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00" baseline="0"/>
            </a:pPr>
            <a:endParaRPr lang="ru-RU"/>
          </a:p>
        </c:txPr>
        <c:crossAx val="77282304"/>
        <c:crosses val="autoZero"/>
        <c:auto val="1"/>
        <c:lblAlgn val="ctr"/>
        <c:lblOffset val="100"/>
        <c:noMultiLvlLbl val="0"/>
      </c:catAx>
      <c:valAx>
        <c:axId val="772823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72807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</c:strCache>
            </c:strRef>
          </c:tx>
          <c:invertIfNegative val="0"/>
          <c:dLbls>
            <c:dLbl>
              <c:idx val="0"/>
              <c:layout>
                <c:manualLayout>
                  <c:x val="-3.2660980055713995E-3"/>
                  <c:y val="-5.55555555555554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Производственная сфера</c:v>
                </c:pt>
                <c:pt idx="1">
                  <c:v>Сфера услуг</c:v>
                </c:pt>
                <c:pt idx="2">
                  <c:v>Прочие виды деятельности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0.3000000000000001</c:v>
                </c:pt>
                <c:pt idx="1">
                  <c:v>0.43800000000000011</c:v>
                </c:pt>
                <c:pt idx="2">
                  <c:v>0.26200000000000001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Производственная сфера</c:v>
                </c:pt>
                <c:pt idx="1">
                  <c:v>Сфера услуг</c:v>
                </c:pt>
                <c:pt idx="2">
                  <c:v>Прочие виды деятельности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Производственная сфера</c:v>
                </c:pt>
                <c:pt idx="1">
                  <c:v>Сфера услуг</c:v>
                </c:pt>
                <c:pt idx="2">
                  <c:v>Прочие виды деятельности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876224"/>
        <c:axId val="77886208"/>
      </c:barChart>
      <c:catAx>
        <c:axId val="778762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accent1">
                    <a:lumMod val="50000"/>
                  </a:schemeClr>
                </a:solidFill>
              </a:defRPr>
            </a:pPr>
            <a:endParaRPr lang="ru-RU"/>
          </a:p>
        </c:txPr>
        <c:crossAx val="77886208"/>
        <c:crosses val="autoZero"/>
        <c:auto val="1"/>
        <c:lblAlgn val="ctr"/>
        <c:lblOffset val="100"/>
        <c:noMultiLvlLbl val="0"/>
      </c:catAx>
      <c:valAx>
        <c:axId val="77886208"/>
        <c:scaling>
          <c:orientation val="minMax"/>
        </c:scaling>
        <c:delete val="1"/>
        <c:axPos val="b"/>
        <c:majorGridlines/>
        <c:numFmt formatCode="0.00%" sourceLinked="1"/>
        <c:majorTickMark val="out"/>
        <c:minorTickMark val="none"/>
        <c:tickLblPos val="none"/>
        <c:crossAx val="778762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Здравоохранение</c:v>
                </c:pt>
                <c:pt idx="1">
                  <c:v>Образование</c:v>
                </c:pt>
                <c:pt idx="2">
                  <c:v>Операции с недвижимостью</c:v>
                </c:pt>
                <c:pt idx="3">
                  <c:v>Оптовая торговля</c:v>
                </c:pt>
                <c:pt idx="4">
                  <c:v>Транспорт</c:v>
                </c:pt>
                <c:pt idx="5">
                  <c:v>Строительство</c:v>
                </c:pt>
                <c:pt idx="6">
                  <c:v>Обрабатывающее производство</c:v>
                </c:pt>
                <c:pt idx="7">
                  <c:v>Сельское хозяйство</c:v>
                </c:pt>
              </c:strCache>
            </c:strRef>
          </c:cat>
          <c:val>
            <c:numRef>
              <c:f>Лист1!$B$2:$B$9</c:f>
              <c:numCache>
                <c:formatCode>0.00%</c:formatCode>
                <c:ptCount val="8"/>
                <c:pt idx="0">
                  <c:v>0.114</c:v>
                </c:pt>
                <c:pt idx="1">
                  <c:v>0.15100000000000005</c:v>
                </c:pt>
                <c:pt idx="2">
                  <c:v>7.0000000000000021E-2</c:v>
                </c:pt>
                <c:pt idx="3">
                  <c:v>9.1000000000000025E-2</c:v>
                </c:pt>
                <c:pt idx="4">
                  <c:v>6.9000000000000034E-2</c:v>
                </c:pt>
                <c:pt idx="5">
                  <c:v>7.7400000000000024E-2</c:v>
                </c:pt>
                <c:pt idx="6">
                  <c:v>7.7299999999999994E-2</c:v>
                </c:pt>
                <c:pt idx="7">
                  <c:v>8.4000000000000047E-2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Лист1!$A$2:$A$9</c:f>
              <c:strCache>
                <c:ptCount val="8"/>
                <c:pt idx="0">
                  <c:v>Здравоохранение</c:v>
                </c:pt>
                <c:pt idx="1">
                  <c:v>Образование</c:v>
                </c:pt>
                <c:pt idx="2">
                  <c:v>Операции с недвижимостью</c:v>
                </c:pt>
                <c:pt idx="3">
                  <c:v>Оптовая торговля</c:v>
                </c:pt>
                <c:pt idx="4">
                  <c:v>Транспорт</c:v>
                </c:pt>
                <c:pt idx="5">
                  <c:v>Строительство</c:v>
                </c:pt>
                <c:pt idx="6">
                  <c:v>Обрабатывающее производство</c:v>
                </c:pt>
                <c:pt idx="7">
                  <c:v>Сельское хозяйство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Лист1!$A$2:$A$9</c:f>
              <c:strCache>
                <c:ptCount val="8"/>
                <c:pt idx="0">
                  <c:v>Здравоохранение</c:v>
                </c:pt>
                <c:pt idx="1">
                  <c:v>Образование</c:v>
                </c:pt>
                <c:pt idx="2">
                  <c:v>Операции с недвижимостью</c:v>
                </c:pt>
                <c:pt idx="3">
                  <c:v>Оптовая торговля</c:v>
                </c:pt>
                <c:pt idx="4">
                  <c:v>Транспорт</c:v>
                </c:pt>
                <c:pt idx="5">
                  <c:v>Строительство</c:v>
                </c:pt>
                <c:pt idx="6">
                  <c:v>Обрабатывающее производство</c:v>
                </c:pt>
                <c:pt idx="7">
                  <c:v>Сельское хозяйство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899648"/>
        <c:axId val="77901184"/>
      </c:barChart>
      <c:catAx>
        <c:axId val="778996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accent1">
                    <a:lumMod val="50000"/>
                  </a:schemeClr>
                </a:solidFill>
              </a:defRPr>
            </a:pPr>
            <a:endParaRPr lang="ru-RU"/>
          </a:p>
        </c:txPr>
        <c:crossAx val="77901184"/>
        <c:crosses val="autoZero"/>
        <c:auto val="1"/>
        <c:lblAlgn val="ctr"/>
        <c:lblOffset val="100"/>
        <c:noMultiLvlLbl val="0"/>
      </c:catAx>
      <c:valAx>
        <c:axId val="77901184"/>
        <c:scaling>
          <c:orientation val="minMax"/>
        </c:scaling>
        <c:delete val="1"/>
        <c:axPos val="b"/>
        <c:majorGridlines/>
        <c:numFmt formatCode="0.00%" sourceLinked="1"/>
        <c:majorTickMark val="out"/>
        <c:minorTickMark val="none"/>
        <c:tickLblPos val="none"/>
        <c:crossAx val="778996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5359477124183009E-3"/>
          <c:y val="2.1929105882686588E-2"/>
          <c:w val="0.99346405228758172"/>
          <c:h val="0.4395739357453131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4.2575009006227162E-2"/>
                  <c:y val="1.79823158597936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977870413257166E-2"/>
                  <c:y val="-4.9027246243459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1644537079923834E-2"/>
                  <c:y val="-9.56742078453677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2180536256497349E-3"/>
                  <c:y val="4.39306877498255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6583423395604962E-2"/>
                  <c:y val="1.12958154572368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Рабочие места, в отношении которых представлена декларация о соответствии государственным нормативным требованиям охраны труда   </c:v>
                </c:pt>
                <c:pt idx="1">
                  <c:v>Рабочие места, которые относились к рабочим местам с вредными  и (или) опасными условиями труда по результатам предыдущей оценки условий труда и  в отношении которых установлен допустимый класс условий труда  по результатам СОУТ</c:v>
                </c:pt>
                <c:pt idx="2">
                  <c:v>Рабочие места, в отношении которых снижен подкласс вредного класса условий труда на основании результатов СОУТ</c:v>
                </c:pt>
                <c:pt idx="3">
                  <c:v>Доля работников, которым ранее установленные компенсации не были подтверждены по результатам СОУТ 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0.108</c:v>
                </c:pt>
                <c:pt idx="1">
                  <c:v>0.114</c:v>
                </c:pt>
                <c:pt idx="2">
                  <c:v>4.5999999999999999E-2</c:v>
                </c:pt>
                <c:pt idx="3">
                  <c:v>0.15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05"/>
          <c:y val="0.49696194225721785"/>
          <c:w val="0.9"/>
          <c:h val="0.48637139107611549"/>
        </c:manualLayout>
      </c:layout>
      <c:overlay val="0"/>
      <c:txPr>
        <a:bodyPr/>
        <a:lstStyle/>
        <a:p>
          <a:pPr>
            <a:defRPr sz="1200">
              <a:solidFill>
                <a:schemeClr val="accent1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409911996294573E-3"/>
          <c:y val="4.4739664243749318E-2"/>
          <c:w val="0.55052339045854559"/>
          <c:h val="0.8191818019089264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Распределение предложение по блокам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6.2537697493695643E-2"/>
                  <c:y val="-1.58818156537082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383195666718131E-2"/>
                  <c:y val="-7.1920169987789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9099891925274048E-2"/>
                  <c:y val="-1.4000498647897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4434280273789303E-2"/>
                  <c:y val="-1.65588660235387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Процедура организации СОУТ</c:v>
                </c:pt>
                <c:pt idx="1">
                  <c:v>Процедура идентификации</c:v>
                </c:pt>
                <c:pt idx="2">
                  <c:v>Процедура измерений и оценки</c:v>
                </c:pt>
                <c:pt idx="3">
                  <c:v>Процедура оценки условий труда</c:v>
                </c:pt>
                <c:pt idx="4">
                  <c:v>Процедура оформления результатов СОУТ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0.154</c:v>
                </c:pt>
                <c:pt idx="1">
                  <c:v>0.11899999999999999</c:v>
                </c:pt>
                <c:pt idx="2">
                  <c:v>3.7999999999999999E-2</c:v>
                </c:pt>
                <c:pt idx="3">
                  <c:v>0.46500000000000002</c:v>
                </c:pt>
                <c:pt idx="4">
                  <c:v>0.224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3725490196078427"/>
          <c:y val="2.9731880861510147E-2"/>
          <c:w val="0.35294117647058826"/>
          <c:h val="0.87031958215863392"/>
        </c:manualLayout>
      </c:layout>
      <c:overlay val="0"/>
      <c:txPr>
        <a:bodyPr/>
        <a:lstStyle/>
        <a:p>
          <a:pPr>
            <a:defRPr sz="1400" baseline="0">
              <a:solidFill>
                <a:schemeClr val="accent1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044042847351645"/>
          <c:y val="0.19050007704722591"/>
          <c:w val="0.68170773738567914"/>
          <c:h val="0.660219503491455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4"/>
          <c:dLbls>
            <c:dLbl>
              <c:idx val="0"/>
              <c:layout>
                <c:manualLayout>
                  <c:x val="-0.13327371401975244"/>
                  <c:y val="0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7565872549847506E-2"/>
                  <c:y val="-5.6649986618113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0779874942102822E-2"/>
                  <c:y val="-8.330446194225721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8397814820415434E-2"/>
                  <c:y val="5.413155611065603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2734979958876913E-2"/>
                  <c:y val="0.2838562992125984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14913121584122638"/>
                  <c:y val="0.2228388013998250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0.1637454068241469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5.2373513117558179E-4"/>
                  <c:y val="-9.1714785651793532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0.15180543172369371"/>
                  <c:y val="0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Лист1!$A$2:$A$11</c:f>
              <c:strCache>
                <c:ptCount val="10"/>
                <c:pt idx="0">
                  <c:v>при воздействии химического фактора</c:v>
                </c:pt>
                <c:pt idx="1">
                  <c:v>при воздействии биологического фактора</c:v>
                </c:pt>
                <c:pt idx="2">
                  <c:v>при воздействии аэрозолей преимущественно фиброгенного действия</c:v>
                </c:pt>
                <c:pt idx="3">
                  <c:v>при воздействии виброакустических факторов</c:v>
                </c:pt>
                <c:pt idx="4">
                  <c:v>при воздействии параметров микроклимата</c:v>
                </c:pt>
                <c:pt idx="5">
                  <c:v>при воздействии световой среды</c:v>
                </c:pt>
                <c:pt idx="6">
                  <c:v>при воздействии неионизирующих излучений</c:v>
                </c:pt>
                <c:pt idx="7">
                  <c:v>при воздействии ионизирующих излучений</c:v>
                </c:pt>
                <c:pt idx="8">
                  <c:v>по тяжести трудового процесса</c:v>
                </c:pt>
                <c:pt idx="9">
                  <c:v>по напряженности трудового процесса</c:v>
                </c:pt>
              </c:strCache>
            </c:strRef>
          </c:cat>
          <c:val>
            <c:numRef>
              <c:f>Лист1!$B$2:$B$11</c:f>
              <c:numCache>
                <c:formatCode>0.00%</c:formatCode>
                <c:ptCount val="10"/>
                <c:pt idx="0">
                  <c:v>1.4999999999999999E-2</c:v>
                </c:pt>
                <c:pt idx="1">
                  <c:v>0.11799999999999999</c:v>
                </c:pt>
                <c:pt idx="2">
                  <c:v>1.7999999999999999E-2</c:v>
                </c:pt>
                <c:pt idx="3">
                  <c:v>5.2999999999999999E-2</c:v>
                </c:pt>
                <c:pt idx="4">
                  <c:v>0.112</c:v>
                </c:pt>
                <c:pt idx="5">
                  <c:v>0.33</c:v>
                </c:pt>
                <c:pt idx="6">
                  <c:v>9.1999999999999998E-2</c:v>
                </c:pt>
                <c:pt idx="7">
                  <c:v>1.9E-2</c:v>
                </c:pt>
                <c:pt idx="8">
                  <c:v>7.6999999999999999E-2</c:v>
                </c:pt>
                <c:pt idx="9">
                  <c:v>0.16600000000000001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938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7607" y="0"/>
            <a:ext cx="2889938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091"/>
            <a:ext cx="2889938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7607" y="9430091"/>
            <a:ext cx="2889938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02D241D-F217-4A90-B0A4-53EABE8254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1984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938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607" y="0"/>
            <a:ext cx="2889938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909" y="4715907"/>
            <a:ext cx="5335270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889938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607" y="9430091"/>
            <a:ext cx="2889938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689F07E-6BBC-4B5A-849C-16FD808DDA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9940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533F47-4DC9-4BB1-B272-236A927309F8}" type="datetime1">
              <a:rPr lang="ru-RU" smtClean="0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36B7AB9-2BC7-4FF8-AC8C-E6687325902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BB3161-DCFA-4CB1-A661-27D72B093805}" type="datetime1">
              <a:rPr lang="ru-RU" smtClean="0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BF8F56-EA4A-4EF3-B6CA-8057ED8BAF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8CF11F-0881-4D1A-AEAC-D33B6BC38A03}" type="datetime1">
              <a:rPr lang="ru-RU" smtClean="0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8B6E94-2C98-43F9-8483-9BAE8390B55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FEF67B-BB28-496D-8415-5DBB067A8D8B}" type="datetime1">
              <a:rPr lang="ru-RU" smtClean="0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50F6E1-230D-46DD-8C12-D61564AFFE2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C8194C-15FE-42EF-8437-1A912D208F9C}" type="datetime1">
              <a:rPr lang="ru-RU" smtClean="0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21DFEF47-FB43-4547-BCB4-710F4BE4B43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633B3F-9164-4B7B-8226-C003BF176EB6}" type="datetime1">
              <a:rPr lang="ru-RU" smtClean="0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393CCC-0BBE-415A-BB7D-58E02DB05B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53BBFA-1B21-46F8-882B-8485ED409291}" type="datetime1">
              <a:rPr lang="ru-RU" smtClean="0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F2CFEF-7C93-46C8-AC5F-55B6AC5076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012CAC-322C-4F8A-A81C-1D8E644A120E}" type="datetime1">
              <a:rPr lang="ru-RU" smtClean="0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D5642-96CE-497D-B120-A094B04F4F4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DED053-715C-4E58-914C-BCCA1797AEDC}" type="datetime1">
              <a:rPr lang="ru-RU" smtClean="0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EF544-C9C5-44AE-AD3F-DB5A642304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08F504-7967-463F-80DA-3DAEF6E012F0}" type="datetime1">
              <a:rPr lang="ru-RU" smtClean="0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A3CB60-5047-4044-AA3B-AA8E2300DB7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C81448-C3C0-45E6-B02E-FEF9FB052E05}" type="datetime1">
              <a:rPr lang="ru-RU" smtClean="0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B2AA1A53-5319-41C0-9E8B-E64B4E9350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247AB4F-0CDB-4E55-A36B-F0BBA284827A}" type="datetime1">
              <a:rPr lang="ru-RU" smtClean="0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4BE3137D-69BE-4E5D-AF34-C22335B4488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cot.info/" TargetMode="External"/><Relationship Id="rId2" Type="http://schemas.openxmlformats.org/officeDocument/2006/relationships/hyperlink" Target="mailto:dplatygin@vcot.info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683568" y="1628800"/>
            <a:ext cx="7772400" cy="1143000"/>
          </a:xfrm>
          <a:prstGeom prst="rect">
            <a:avLst/>
          </a:prstGeom>
        </p:spPr>
        <p:txBody>
          <a:bodyPr bIns="91440" anchor="ctr" anchorCtr="0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МОНИТОРИНГ РЕАЛИЗАЦИИ ЗАКОНОДАТЕЛЬСТВА О СПЕЦИАЛЬНОЙ ОЦЕНКЕ УСЛОВИЙ ТРУДА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07504" y="5805264"/>
            <a:ext cx="8928992" cy="80811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ФГБУ «ВНИИ ОХРАНЫ И ЭКОНОМИКИ ТРУДА» МИНТРУДА РОССИИ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772400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ЧАСТО ВСТРЕЧАЮЩИЕСЯ ПРЕДЛОЖЕНИЯ ПО ВНЕСЕНИЮ ИЗМЕНЕНИЙ В МЕТОДИКУ ПРОВЕДЕНИЯ СПЕЦИАЛЬНОЙ ОЦЕНКИ УСЛОВИЙ ТРУДА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368937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Урегулирование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вопросов оценки: 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световой среды в производственных помещениях; 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биологического фактора в медицинских и прочих организациях (работа с патогенными микроорганизмами); 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- тяжести и напряженности трудового процесса в части согласования показателей Федерального закона и Методики;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- микроклимата на открытой территории.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DFEF47-FB43-4547-BCB4-710F4BE4B43D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7772400" cy="973807"/>
          </a:xfrm>
        </p:spPr>
        <p:txBody>
          <a:bodyPr>
            <a:normAutofit/>
          </a:bodyPr>
          <a:lstStyle/>
          <a:p>
            <a:pPr algn="ctr"/>
            <a:r>
              <a:rPr lang="ru-RU" sz="2500" dirty="0" smtClean="0"/>
              <a:t>ОРГАНИЗАЦИОННЫЕ ТРУДНОСТИ ПРИ ПРОВЕДЕНИИ СПЕЦИАЛЬНОЙ ОЦЕНКИ УСЛОВИЙ ТРУДА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4049414"/>
          </a:xfrm>
        </p:spPr>
        <p:txBody>
          <a:bodyPr>
            <a:normAutofit fontScale="40000" lnSpcReduction="20000"/>
          </a:bodyPr>
          <a:lstStyle/>
          <a:p>
            <a:r>
              <a:rPr lang="ru-RU" sz="3500" dirty="0" smtClean="0">
                <a:solidFill>
                  <a:schemeClr val="tx2">
                    <a:lumMod val="75000"/>
                  </a:schemeClr>
                </a:solidFill>
              </a:rPr>
              <a:t>- Передача сведений о результатах СОУТ.</a:t>
            </a:r>
          </a:p>
          <a:p>
            <a:r>
              <a:rPr lang="ru-RU" sz="3500" dirty="0" smtClean="0">
                <a:solidFill>
                  <a:schemeClr val="tx2">
                    <a:lumMod val="75000"/>
                  </a:schemeClr>
                </a:solidFill>
              </a:rPr>
              <a:t>- Отсутствие прописанной процедуры внесения изменений в карту специальной оценки условий труда при переименовании структурного подразделения, наименования профессии (должности)  и (или) изменения уточняющих сведений к наименованию профессии (должности) при внесении изменений в  штатное расписание без изменения условий труда на рабочем месте и трудовой функции работника; при приеме на рабочее место нового работника (СНИЛС).</a:t>
            </a:r>
          </a:p>
          <a:p>
            <a:r>
              <a:rPr lang="ru-RU" sz="3500" dirty="0" smtClean="0">
                <a:solidFill>
                  <a:schemeClr val="tx2">
                    <a:lumMod val="75000"/>
                  </a:schemeClr>
                </a:solidFill>
              </a:rPr>
              <a:t>- Отсутствие методики проведения оценки эффективности СИЗ.</a:t>
            </a:r>
          </a:p>
          <a:p>
            <a:r>
              <a:rPr lang="ru-RU" sz="3500" dirty="0" smtClean="0">
                <a:solidFill>
                  <a:schemeClr val="tx2">
                    <a:lumMod val="75000"/>
                  </a:schemeClr>
                </a:solidFill>
              </a:rPr>
              <a:t>- Отсутствие нормативных документов, устанавливающих Особенности.</a:t>
            </a:r>
          </a:p>
          <a:p>
            <a:pPr lvl="1"/>
            <a:r>
              <a:rPr lang="ru-RU" sz="2000" i="1" dirty="0" err="1" smtClean="0">
                <a:solidFill>
                  <a:schemeClr val="tx2">
                    <a:lumMod val="75000"/>
                  </a:schemeClr>
                </a:solidFill>
              </a:rPr>
              <a:t>Справочно</a:t>
            </a: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pPr lvl="1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- Приказ № 24н от 20 января 2015 г. «О внесении изменений в Методику проведения специальной оценки условий труда и Классификатор вредных и (или) опасных производственных факторов, утвержденные приказом Министерства труда и социальной защиты Российской Федерации от 24 января 2014 г. № 33н», касающийся идентификации и классификации условий труда по биологическому фактору и световой среде;</a:t>
            </a:r>
          </a:p>
          <a:p>
            <a:pPr lvl="1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- Приказ от 14 ноября 2014 года N 882н «Об утверждении особенностей проведения специальной оценки условий труда на рабочих местах работников, перечень профессий и должностей которых утвержден постановлением Правительства Российской Федерации от 28 апреля 2007 года N 252 (работники культуры)»; </a:t>
            </a:r>
          </a:p>
          <a:p>
            <a:pPr lvl="1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- Приказ № 976н от 05.12.2014 г. «Об утверждении методики снижения класса (подкласса) условий труда при применении работниками, занятыми на рабочих местах с вредными условиями труда, эффективных средств индивидуальной защиты, прошедших обязательную сертификацию в порядке, установленном соответствующим техническим регламентом»;</a:t>
            </a:r>
          </a:p>
          <a:p>
            <a:pPr lvl="1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- Приказ № 46н от 27.01.2015 г. «Об утверждении особенностей проведения специальной оценки условий труда на рабочих местах работников радиационно-опасных и ядерно-опасных производств и объектов, занятых на работах с техногенными источниками ионизирующих излучений»;</a:t>
            </a:r>
          </a:p>
          <a:p>
            <a:pPr lvl="1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 - Приказ 96н от 18.02.2015 г. «Об утверждении особенностей проведения специальной оценки условий труда на рабочих местах водолазов, а также работников, непосредственно осуществляющих кессонные работы»;</a:t>
            </a:r>
          </a:p>
          <a:p>
            <a:pPr lvl="1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 - Приказ № 102н от 19.02.2015 г. «Об утверждении особенностей проведения специальной оценки условий труда на рабочих местах, на которых предусматривается пребывание работников в условиях повышенного и (или) пониженного давления газовой и воздушной среды»;</a:t>
            </a:r>
          </a:p>
          <a:p>
            <a:pPr lvl="1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 - Приказ № 996н от 09.12.2014 г. «Об утверждении особенностей проведения специальной оценки условий труда на рабочих местах работников, занятых на подземных работах».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DFEF47-FB43-4547-BCB4-710F4BE4B43D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772400" cy="1405855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ЗАКОНОПРОЕКТ О ВНЕСЕНИИ ИЗМЕНЕНИЙ В ФЕДЕРАЛЬНЫЙ ЗАКОН ОТ 28.12.2013 Г. №426-ФЗ «О СПЕЦИАЛЬНОЙ ОЦЕНКЕ УСЛОВИЙ ТРУДА»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3833390"/>
          </a:xfrm>
        </p:spPr>
        <p:txBody>
          <a:bodyPr>
            <a:normAutofit fontScale="85000" lnSpcReduction="10000"/>
          </a:bodyPr>
          <a:lstStyle/>
          <a:p>
            <a:pPr>
              <a:buFontTx/>
              <a:buChar char="-"/>
            </a:pPr>
            <a:r>
              <a:rPr lang="ru-RU" dirty="0" smtClean="0"/>
              <a:t>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Дополнение ст. 10 частью 7 в целях определения порядка установления перечня факторов, подлежащих исследованиям (испытаниям) и измерениям в случае, если идентификация не проводится.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Дополнение части 1 ст. 11 указанием на то, что декларация соответствия государственным нормативным требованиям охраны труда может подаваться и в случаях, если по результатам исследований (испытаний) и измерений условия труда признаны оптимальными или допустимыми.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Дополнение части 6 ст. 14 положением о возможности снижения класса (подкласса) условий труда при применении работниками эффективных СИЗ, которые прошли добровольную сертификацию.</a:t>
            </a:r>
          </a:p>
          <a:p>
            <a:pPr>
              <a:buFontTx/>
              <a:buChar char="-"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DFEF47-FB43-4547-BCB4-710F4BE4B43D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7772400" cy="1362075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ЗАКОНОПРОЕКТ О ВНЕСЕНИИ ИЗМЕНЕНИЙ В ФЕДЕРАЛЬНЫЙ ЗАКОН ОТ 28.12.2013 Г. №426-ФЗ «О СПЕЦИАЛЬНОЙ ОЦЕНКЕ УСЛОВИЙ ТРУДА»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4121422"/>
          </a:xfrm>
        </p:spPr>
        <p:txBody>
          <a:bodyPr>
            <a:normAutofit fontScale="40000" lnSpcReduction="20000"/>
          </a:bodyPr>
          <a:lstStyle/>
          <a:p>
            <a:pPr>
              <a:buFontTx/>
              <a:buChar char="-"/>
            </a:pPr>
            <a:r>
              <a:rPr lang="ru-RU" sz="2900" dirty="0" smtClean="0"/>
              <a:t> </a:t>
            </a:r>
            <a:r>
              <a:rPr lang="ru-RU" sz="3800" dirty="0" smtClean="0">
                <a:solidFill>
                  <a:schemeClr val="accent3">
                    <a:lumMod val="50000"/>
                  </a:schemeClr>
                </a:solidFill>
              </a:rPr>
              <a:t>Замена «протокола оценки эффективности средств индивидуальной защиты» на «протокол оценки эффективности применяемых работниками, занятыми на рабочих местах с вредными условиями труда, сертифицированных средств индивидуальной защиты, для целей снижения класса (подкласса) условий труда в случае проведения такой оценки».</a:t>
            </a:r>
          </a:p>
          <a:p>
            <a:pPr>
              <a:buFontTx/>
              <a:buChar char="-"/>
            </a:pPr>
            <a:r>
              <a:rPr lang="ru-RU" sz="3800" dirty="0" smtClean="0">
                <a:solidFill>
                  <a:schemeClr val="accent3">
                    <a:lumMod val="50000"/>
                  </a:schemeClr>
                </a:solidFill>
              </a:rPr>
              <a:t> Дополнение положения о необходимости передавать результаты специальной оценки условий труда в информационную систему учета (часть 1 ст. 18) нормой об исключении сведений, составляющих государственную или иную охраняемую законом тайну, а также нормой об учете требований законодательства Российской Федерации о персональных данных.</a:t>
            </a:r>
          </a:p>
          <a:p>
            <a:pPr>
              <a:buFontTx/>
              <a:buChar char="-"/>
            </a:pPr>
            <a:r>
              <a:rPr lang="ru-RU" sz="3800" dirty="0" smtClean="0">
                <a:solidFill>
                  <a:schemeClr val="accent3">
                    <a:lumMod val="50000"/>
                  </a:schemeClr>
                </a:solidFill>
              </a:rPr>
              <a:t> Внесение изменений в сведения, размещаемые в реестре организаций, проводящих специальную оценку условий труда, в части указания не только наименования и месторасположения организации, но и ее филиалов и представительств.</a:t>
            </a:r>
          </a:p>
          <a:p>
            <a:pPr>
              <a:buFontTx/>
              <a:buChar char="-"/>
            </a:pPr>
            <a:r>
              <a:rPr lang="ru-RU" sz="3800" dirty="0" smtClean="0">
                <a:solidFill>
                  <a:schemeClr val="accent3">
                    <a:lumMod val="50000"/>
                  </a:schemeClr>
                </a:solidFill>
              </a:rPr>
              <a:t> Дополнение перечня субъектов, которые имеют право обращаться в </a:t>
            </a:r>
            <a:r>
              <a:rPr lang="ru-RU" sz="3800" dirty="0" err="1" smtClean="0">
                <a:solidFill>
                  <a:schemeClr val="accent3">
                    <a:lumMod val="50000"/>
                  </a:schemeClr>
                </a:solidFill>
              </a:rPr>
              <a:t>Роструд</a:t>
            </a:r>
            <a:r>
              <a:rPr lang="ru-RU" sz="3800" dirty="0" smtClean="0">
                <a:solidFill>
                  <a:schemeClr val="accent3">
                    <a:lumMod val="50000"/>
                  </a:schemeClr>
                </a:solidFill>
              </a:rPr>
              <a:t> и органы по труду субъектов Российской Федерации в целях осуществления мероприятий по контролю (надзору) за соблюдением требований законодательства о специальной оценке условий труда и проведения экспертизы качества специальной оценки условий труда организациями, проводящими специальную оценку условий труда.</a:t>
            </a:r>
          </a:p>
          <a:p>
            <a:endParaRPr lang="ru-RU" sz="3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DFEF47-FB43-4547-BCB4-710F4BE4B43D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772400" cy="1362075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ЗАКОНОПРОЕКТ О ВНЕСЕНИИ ИЗМЕНЕНИЙ В ФЕДЕРАЛЬНЫЙ ЗАКОН ОТ 28.12.2013 Г. №426-ФЗ «О СПЕЦИАЛЬНОЙ ОЦЕНКЕ УСЛОВИЙ ТРУДА»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53052"/>
            <a:ext cx="7772400" cy="4404948"/>
          </a:xfrm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Дополнить статью 27 частью семь:</a:t>
            </a:r>
          </a:p>
          <a:p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При проведении исследований (испытаний) и измерений вредных и (или) опасных производственных факторов допускается применение методов исследований (испытаний) и методик (методов) измерений, допущенных к применению в порядке, установленном до дня вступления в силу Федерального закона от 26 июня 2008 г. № 102-ФЗ «Об обеспечении единства измерений», в том числе утвержденных федеральным органом исполнительной власти, осуществляющим функции по оказанию государственных услуг, управлению государственным имуществом в сфере технического регулирования и обеспечения единства измерений, и федеральным органом исполнительной власти, осуществляющим функции по разработке и утверждению государственных санитарно-эпидемиологических правил и гигиенических нормативов, без проведения их аттестации.</a:t>
            </a:r>
          </a:p>
          <a:p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Аттестация указанных в настоящей части методов исследований (испытаний) и методик (методов) измерений должна быть завершена не позднее 31 декабря 2020 г.</a:t>
            </a:r>
          </a:p>
          <a:p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ПРИ ЭТОМ</a:t>
            </a:r>
          </a:p>
          <a:p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статью 28 дополнить частью 4:</a:t>
            </a:r>
          </a:p>
          <a:p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Положения части 7 статьи 27 распространяют свое действие на правоотношения, возникшие с 1 января 2014 г., и применяются </a:t>
            </a:r>
            <a:b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до 1 января 2021 г.</a:t>
            </a:r>
            <a:endParaRPr lang="ru-RU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DFEF47-FB43-4547-BCB4-710F4BE4B43D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777240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ПРОЕКТ ПРИКАЗА О ВНЕСЕНИИ ИЗМЕНЕНИЙ В МЕТОДИКУ ПРОВЕДЕНИЯ СПЕЦИАЛЬНОЙ ОЦЕНКИ УСЛОВИЙ ТРУДА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2564904"/>
            <a:ext cx="8424935" cy="3528392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Char char="-"/>
            </a:pPr>
            <a:r>
              <a:rPr lang="ru-RU" dirty="0" smtClean="0"/>
              <a:t>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Уточнение понятия «производственное оборудование»;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учет «фонового» воздействия факторов;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уточнение процедуры формирования перечня факторов, подлежащих исследованиям (испытаниям) и измерениям;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уточнение вопросов оценки условий труда при воздействии шума и инфразвука (на основании оценки по результатам измерений и расчетов эквивалентного уровня звука в соответствии с методами измерений);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 уточнение вопроса оценки условий труда при воздействии вибрации (на основании гигиенической оценки по результатам измерений и расчетов эквивалентного корректированного уровня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виброускорения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в соответствии с методами измерений);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DFEF47-FB43-4547-BCB4-710F4BE4B43D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3401342"/>
          </a:xfrm>
        </p:spPr>
        <p:txBody>
          <a:bodyPr>
            <a:normAutofit fontScale="77500" lnSpcReduction="20000"/>
          </a:bodyPr>
          <a:lstStyle/>
          <a:p>
            <a:pPr>
              <a:buFontTx/>
              <a:buChar char="-"/>
            </a:pPr>
            <a:r>
              <a:rPr lang="ru-RU" dirty="0" smtClean="0"/>
              <a:t>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уточнение по вопросу об оценке условий труда при сочетанном воздействии локальной вибрации и параметров микроклимата (работа в условиях охлаждающего микроклимата  и в холодный период года на открытой территории более 50% рабочего дня);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урегулирование вопроса оценки микроклимата на открытых площадках (по параметрам «интенсивность теплового излучения» и «экспозиционная доза теплового облучения» при наличии искусственных источников тепла или холода, оказывающих влияние на температурный режим); 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корректировка параметров факторов трудового процесса;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дополнение приложением с нормативными значениями освещенности рабочей поверхности объектов производственных зданий.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DFEF47-FB43-4547-BCB4-710F4BE4B43D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11560" y="908720"/>
            <a:ext cx="7772400" cy="1362075"/>
          </a:xfrm>
          <a:prstGeom prst="rect">
            <a:avLst/>
          </a:prstGeom>
        </p:spPr>
        <p:txBody>
          <a:bodyPr bIns="91440" anchor="b" anchorCtr="0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ПРОЕКТ ПРИКАЗА О ВНЕСЕНИИ ИЗМЕНЕНИЙ В МЕТОДИКУ ПРОВЕДЕНИЯ СПЕЦИАЛЬНОЙ ОЦЕНКИ УСЛОВИЙ ТРУДА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A3CB60-5047-4044-AA3B-AA8E2300DB7E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915816" y="1628800"/>
            <a:ext cx="5616624" cy="4896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1. </a:t>
            </a:r>
            <a:r>
              <a:rPr lang="ru-RU" sz="1400" dirty="0" err="1" smtClean="0">
                <a:solidFill>
                  <a:schemeClr val="accent1">
                    <a:lumMod val="75000"/>
                  </a:schemeClr>
                </a:solidFill>
              </a:rPr>
              <a:t>Непроведение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 специальной оценки условий труда </a:t>
            </a:r>
          </a:p>
          <a:p>
            <a:pPr lvl="1"/>
            <a:endParaRPr lang="ru-RU" sz="1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1">
                    <a:lumMod val="75000"/>
                  </a:schemeClr>
                </a:solidFill>
              </a:rPr>
              <a:t>Непроведение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 СОУТ, в т.ч. в бюджетных учреждениях при отсутствии финансирования, в иных организациях в условиях, препятствующих проведению специальной оценки условий труда (финансовые трудности, отсутствие организаций, проводящих СОУТ и т.п.) не освобождает от ответственности</a:t>
            </a:r>
          </a:p>
          <a:p>
            <a:pPr>
              <a:buFont typeface="Wingdings" pitchFamily="2" charset="2"/>
              <a:buChar char="§"/>
            </a:pPr>
            <a:endParaRPr lang="ru-RU" sz="1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1">
                    <a:lumMod val="75000"/>
                  </a:schemeClr>
                </a:solidFill>
              </a:rPr>
              <a:t>Непроведение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 СОУТ на основании положений законодательства, допускающих поэтапное проведение специальной оценки условий труда до 31.12.2018 г. является нарушением, в том числе в случаях начала реализации процедур (издание приказа, формирование комиссии и т.п.)</a:t>
            </a:r>
          </a:p>
          <a:p>
            <a:endParaRPr lang="ru-RU" sz="1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Отдельными судами (Омский областной суд, Смоленский областной суд) </a:t>
            </a:r>
            <a:r>
              <a:rPr lang="ru-RU" sz="1400" dirty="0" err="1" smtClean="0">
                <a:solidFill>
                  <a:schemeClr val="accent1">
                    <a:lumMod val="75000"/>
                  </a:schemeClr>
                </a:solidFill>
              </a:rPr>
              <a:t>непроведение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 специальной оценки условий труда интерпретируется как малозначительное нарушение, а подготовка к проведению СОУТ – как основание для </a:t>
            </a:r>
            <a:r>
              <a:rPr lang="ru-RU" sz="1400" dirty="0" err="1" smtClean="0">
                <a:solidFill>
                  <a:schemeClr val="accent1">
                    <a:lumMod val="75000"/>
                  </a:schemeClr>
                </a:solidFill>
              </a:rPr>
              <a:t>непривлечения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 к административной ответственности, тогда как иными судами (Астраханский и Липецкий областные суды) это рассматривается как нарушение, влекущее привлечение к административной ответственности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552" y="332656"/>
            <a:ext cx="8064896" cy="1200329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ПРАВОПРИМЕНИТЕЛЬНАЯ ПРАКТИКА</a:t>
            </a:r>
          </a:p>
          <a:p>
            <a:endParaRPr lang="ru-RU" sz="2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700808"/>
            <a:ext cx="2016224" cy="4464496"/>
          </a:xfrm>
          <a:prstGeom prst="rect">
            <a:avLst/>
          </a:prstGeom>
          <a:solidFill>
            <a:srgbClr val="E966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1844824"/>
            <a:ext cx="1800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ОБЩИЕ ВОПРОСЫ ПРОВЕДЕНИЯ СОУТ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A3CB60-5047-4044-AA3B-AA8E2300DB7E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987824" y="1628800"/>
            <a:ext cx="56166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2. Интерпретация </a:t>
            </a:r>
            <a:r>
              <a:rPr lang="ru-RU" sz="1400" dirty="0" err="1" smtClean="0">
                <a:solidFill>
                  <a:schemeClr val="accent1">
                    <a:lumMod val="75000"/>
                  </a:schemeClr>
                </a:solidFill>
              </a:rPr>
              <a:t>непроведения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 специальной оценки условий труда как нарушения законных интересов и прав неопределенного круга лиц – вероятных работников – на безопасные условия труда </a:t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3. Признание карт специальной оценки условий труда недействительными не влияет на правильность и законность привлечения к ответственности работодателя, так как обязанность по проведению специальной оценки условий труда возложена на работодателя </a:t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4. В случае оказания услуг  (например, по охране зданий и территорий) и с учетом того, что оказание услуг не является предоставлением рабочих мест, обязанность по проведению СОУТ в отношении работников, задействованных в оказании услуг, возлагается на работодателя,  который является исполнителем соответствующих услуг, а не на заказчика услуг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700808"/>
            <a:ext cx="2016224" cy="4464496"/>
          </a:xfrm>
          <a:prstGeom prst="rect">
            <a:avLst/>
          </a:prstGeom>
          <a:solidFill>
            <a:srgbClr val="E966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1844824"/>
            <a:ext cx="1800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ОБЩИЕ ВОПРОСЫ ПРОВЕДЕНИЯ СОУТ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2" y="332656"/>
            <a:ext cx="8064896" cy="1200329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ПРАВОПРИМЕНИТЕЛЬНАЯ ПРАКТИКА</a:t>
            </a:r>
          </a:p>
          <a:p>
            <a:endParaRPr lang="ru-RU" sz="2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A3CB60-5047-4044-AA3B-AA8E2300DB7E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987824" y="1628800"/>
            <a:ext cx="56166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5. Нарушение прав работников присутствовать при проведении специальной оценки условий труда; </a:t>
            </a:r>
            <a:r>
              <a:rPr lang="ru-RU" sz="1400" dirty="0" err="1" smtClean="0">
                <a:solidFill>
                  <a:schemeClr val="accent1">
                    <a:lumMod val="75000"/>
                  </a:schemeClr>
                </a:solidFill>
              </a:rPr>
              <a:t>неознакомление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 работников с результатами специальной оценки условий труда</a:t>
            </a:r>
          </a:p>
          <a:p>
            <a:pPr>
              <a:buFontTx/>
              <a:buChar char="-"/>
            </a:pPr>
            <a:endParaRPr lang="ru-RU" sz="14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6. Отсутствие сведений, подтверждающих, что исследования (испытания) и измерения проводились в отношении не менее 20% рабочих мест (в случае аналогичности)</a:t>
            </a:r>
          </a:p>
          <a:p>
            <a:pPr>
              <a:buFontTx/>
              <a:buChar char="-"/>
            </a:pPr>
            <a:endParaRPr lang="ru-RU" sz="14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7. </a:t>
            </a:r>
            <a:r>
              <a:rPr lang="ru-RU" sz="1400" dirty="0" err="1" smtClean="0">
                <a:solidFill>
                  <a:schemeClr val="accent1">
                    <a:lumMod val="75000"/>
                  </a:schemeClr>
                </a:solidFill>
              </a:rPr>
              <a:t>Непроведение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 хронометража рабочего времени; оценка времени воздействия фактора на работника на одном рабочем месте при проведении измерений факторов на других рабочих местах (пример: автотранспорт) </a:t>
            </a:r>
          </a:p>
          <a:p>
            <a:pPr>
              <a:buFontTx/>
              <a:buChar char="-"/>
            </a:pPr>
            <a:endParaRPr lang="ru-RU" sz="14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8. Отсутствие подписей специалистов (экспертов) на листах обследования рабочих мест делает их недопустимым доказательством и обуславливает невозможность проводить специальную оценку условий труда на их основе</a:t>
            </a:r>
          </a:p>
          <a:p>
            <a:pPr>
              <a:buFontTx/>
              <a:buChar char="-"/>
            </a:pPr>
            <a:endParaRPr lang="ru-RU" sz="14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9. Отсутствие утвержденного перечня рабочих мет с выделением аналогичных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552" y="332656"/>
            <a:ext cx="8064896" cy="1200329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ПРАВОПРИМЕНИТЕЛЬНАЯ ПРАКТИКА</a:t>
            </a:r>
          </a:p>
          <a:p>
            <a:endParaRPr lang="ru-RU" sz="2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700808"/>
            <a:ext cx="2016224" cy="4464496"/>
          </a:xfrm>
          <a:prstGeom prst="rect">
            <a:avLst/>
          </a:prstGeom>
          <a:solidFill>
            <a:srgbClr val="E966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1844824"/>
            <a:ext cx="1800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ОСНОВАНИЯ ОСПАРИВАНИЯ РЕЗУЛЬТАТОВ СОУТ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EF544-C9C5-44AE-AD3F-DB5A642304F7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grpSp>
        <p:nvGrpSpPr>
          <p:cNvPr id="3" name="Группа 22"/>
          <p:cNvGrpSpPr/>
          <p:nvPr/>
        </p:nvGrpSpPr>
        <p:grpSpPr>
          <a:xfrm>
            <a:off x="69594" y="836712"/>
            <a:ext cx="8750878" cy="5400600"/>
            <a:chOff x="69594" y="836712"/>
            <a:chExt cx="8750878" cy="5400600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3923928" y="3140968"/>
              <a:ext cx="4896544" cy="309634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" name="Группа 10"/>
            <p:cNvGrpSpPr/>
            <p:nvPr/>
          </p:nvGrpSpPr>
          <p:grpSpPr>
            <a:xfrm>
              <a:off x="69594" y="1386931"/>
              <a:ext cx="2357301" cy="864096"/>
              <a:chOff x="35464" y="569713"/>
              <a:chExt cx="2357301" cy="864096"/>
            </a:xfrm>
          </p:grpSpPr>
          <p:sp>
            <p:nvSpPr>
              <p:cNvPr id="22" name="Блок-схема: ручное управление 1"/>
              <p:cNvSpPr/>
              <p:nvPr/>
            </p:nvSpPr>
            <p:spPr>
              <a:xfrm rot="3804189">
                <a:off x="773664" y="-168487"/>
                <a:ext cx="864096" cy="2340495"/>
              </a:xfrm>
              <a:prstGeom prst="flowChartManualOperation">
                <a:avLst/>
              </a:prstGeom>
              <a:solidFill>
                <a:srgbClr val="E8603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TextBox 6"/>
              <p:cNvSpPr txBox="1"/>
              <p:nvPr/>
            </p:nvSpPr>
            <p:spPr>
              <a:xfrm rot="20186381">
                <a:off x="448549" y="643948"/>
                <a:ext cx="1944216" cy="5232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ru-RU" sz="14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Расходы на компенсации </a:t>
                </a:r>
                <a:endParaRPr lang="ru-RU" sz="14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6" name="Группа 11"/>
            <p:cNvGrpSpPr/>
            <p:nvPr/>
          </p:nvGrpSpPr>
          <p:grpSpPr>
            <a:xfrm>
              <a:off x="342995" y="2066181"/>
              <a:ext cx="2353865" cy="864096"/>
              <a:chOff x="308865" y="1248963"/>
              <a:chExt cx="2353865" cy="864096"/>
            </a:xfrm>
          </p:grpSpPr>
          <p:sp>
            <p:nvSpPr>
              <p:cNvPr id="20" name="Блок-схема: ручное управление 2"/>
              <p:cNvSpPr/>
              <p:nvPr/>
            </p:nvSpPr>
            <p:spPr>
              <a:xfrm rot="4397241">
                <a:off x="1053750" y="504078"/>
                <a:ext cx="864096" cy="2353865"/>
              </a:xfrm>
              <a:prstGeom prst="flowChartManualOperation">
                <a:avLst/>
              </a:prstGeom>
              <a:solidFill>
                <a:srgbClr val="E8603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TextBox 7"/>
              <p:cNvSpPr txBox="1"/>
              <p:nvPr/>
            </p:nvSpPr>
            <p:spPr>
              <a:xfrm rot="20734696">
                <a:off x="650819" y="1498396"/>
                <a:ext cx="1944216" cy="30777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ru-RU" sz="14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Расходы ПФР</a:t>
                </a:r>
                <a:endParaRPr lang="ru-RU" sz="14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7" name="Группа 12"/>
            <p:cNvGrpSpPr/>
            <p:nvPr/>
          </p:nvGrpSpPr>
          <p:grpSpPr>
            <a:xfrm>
              <a:off x="488418" y="2807243"/>
              <a:ext cx="2351018" cy="898279"/>
              <a:chOff x="454288" y="1990025"/>
              <a:chExt cx="2351018" cy="898279"/>
            </a:xfrm>
          </p:grpSpPr>
          <p:sp>
            <p:nvSpPr>
              <p:cNvPr id="18" name="Блок-схема: ручное управление 3"/>
              <p:cNvSpPr/>
              <p:nvPr/>
            </p:nvSpPr>
            <p:spPr>
              <a:xfrm rot="5063974">
                <a:off x="1180657" y="1263656"/>
                <a:ext cx="898279" cy="2351018"/>
              </a:xfrm>
              <a:prstGeom prst="flowChartManualOperation">
                <a:avLst/>
              </a:prstGeom>
              <a:solidFill>
                <a:srgbClr val="E8603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 rot="21172131">
                <a:off x="818991" y="2049480"/>
                <a:ext cx="1566822" cy="7386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ru-RU" sz="14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Расходы ФСС на обеспечение по страхованию</a:t>
                </a:r>
                <a:endParaRPr lang="ru-RU" sz="14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" name="Группа 13"/>
            <p:cNvGrpSpPr/>
            <p:nvPr/>
          </p:nvGrpSpPr>
          <p:grpSpPr>
            <a:xfrm>
              <a:off x="496989" y="3589836"/>
              <a:ext cx="2544298" cy="864096"/>
              <a:chOff x="462859" y="2772618"/>
              <a:chExt cx="2544298" cy="864096"/>
            </a:xfrm>
          </p:grpSpPr>
          <p:sp>
            <p:nvSpPr>
              <p:cNvPr id="16" name="Блок-схема: ручное управление 5"/>
              <p:cNvSpPr/>
              <p:nvPr/>
            </p:nvSpPr>
            <p:spPr>
              <a:xfrm rot="5661858">
                <a:off x="1214568" y="2020909"/>
                <a:ext cx="864096" cy="2367514"/>
              </a:xfrm>
              <a:prstGeom prst="flowChartManualOperation">
                <a:avLst/>
              </a:prstGeom>
              <a:solidFill>
                <a:srgbClr val="E8603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 rot="365601">
                <a:off x="815030" y="2959925"/>
                <a:ext cx="2192127" cy="5232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ru-RU" sz="14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Издержки </a:t>
                </a:r>
              </a:p>
              <a:p>
                <a:r>
                  <a:rPr lang="ru-RU" sz="14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вследствие потерь ФРВ</a:t>
                </a:r>
                <a:endParaRPr lang="ru-RU" sz="14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3923928" y="1317890"/>
              <a:ext cx="4896544" cy="738664"/>
            </a:xfrm>
            <a:prstGeom prst="rect">
              <a:avLst/>
            </a:prstGeom>
            <a:noFill/>
            <a:ln w="2540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Издержки и потери в связи с условиями труда – </a:t>
              </a:r>
              <a:r>
                <a:rPr lang="ru-RU" sz="2400" b="1" dirty="0" smtClean="0">
                  <a:solidFill>
                    <a:srgbClr val="92D050"/>
                  </a:solidFill>
                </a:rPr>
                <a:t>1,91 трлн. руб.</a:t>
              </a:r>
              <a:endParaRPr lang="ru-RU" sz="2400" b="1" dirty="0">
                <a:solidFill>
                  <a:srgbClr val="92D05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920928" y="2285498"/>
              <a:ext cx="4896544" cy="738664"/>
            </a:xfrm>
            <a:prstGeom prst="rect">
              <a:avLst/>
            </a:prstGeom>
            <a:noFill/>
            <a:ln w="25400" cap="sq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Общие потери фонда рабочего времени – </a:t>
              </a:r>
            </a:p>
            <a:p>
              <a:pPr algn="ctr"/>
              <a:r>
                <a:rPr lang="ru-RU" sz="2400" b="1" dirty="0" smtClean="0">
                  <a:solidFill>
                    <a:srgbClr val="92D050"/>
                  </a:solidFill>
                </a:rPr>
                <a:t>180 </a:t>
              </a:r>
              <a:r>
                <a:rPr lang="ru-RU" sz="2400" b="1" dirty="0">
                  <a:solidFill>
                    <a:srgbClr val="92D050"/>
                  </a:solidFill>
                </a:rPr>
                <a:t>млн. чел.</a:t>
              </a:r>
              <a:r>
                <a:rPr lang="en-US" sz="2400" b="1" dirty="0">
                  <a:solidFill>
                    <a:srgbClr val="92D050"/>
                  </a:solidFill>
                </a:rPr>
                <a:t>/</a:t>
              </a:r>
              <a:r>
                <a:rPr lang="ru-RU" sz="2400" b="1" dirty="0">
                  <a:solidFill>
                    <a:srgbClr val="92D050"/>
                  </a:solidFill>
                </a:rPr>
                <a:t>дней</a:t>
              </a:r>
            </a:p>
          </p:txBody>
        </p:sp>
        <p:graphicFrame>
          <p:nvGraphicFramePr>
            <p:cNvPr id="11" name="Диаграмма 10"/>
            <p:cNvGraphicFramePr/>
            <p:nvPr/>
          </p:nvGraphicFramePr>
          <p:xfrm>
            <a:off x="3995936" y="3212976"/>
            <a:ext cx="4572000" cy="29813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2" name="TextBox 11"/>
            <p:cNvSpPr txBox="1"/>
            <p:nvPr/>
          </p:nvSpPr>
          <p:spPr>
            <a:xfrm>
              <a:off x="2771800" y="2492896"/>
              <a:ext cx="12241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rgbClr val="C00000"/>
                  </a:solidFill>
                </a:rPr>
                <a:t>54,4 млрд. руб.</a:t>
              </a:r>
              <a:endParaRPr lang="ru-RU" dirty="0">
                <a:solidFill>
                  <a:srgbClr val="C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15816" y="3645024"/>
              <a:ext cx="12241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rgbClr val="C00000"/>
                  </a:solidFill>
                </a:rPr>
                <a:t>1,1 трлн. руб.</a:t>
              </a:r>
              <a:endParaRPr lang="ru-RU" dirty="0">
                <a:solidFill>
                  <a:srgbClr val="C0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627784" y="1700808"/>
              <a:ext cx="13681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rgbClr val="C00000"/>
                  </a:solidFill>
                </a:rPr>
                <a:t>660 млрд. руб.</a:t>
              </a:r>
              <a:endParaRPr lang="ru-RU" dirty="0">
                <a:solidFill>
                  <a:srgbClr val="C0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411760" y="836712"/>
              <a:ext cx="13681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rgbClr val="C00000"/>
                  </a:solidFill>
                </a:rPr>
                <a:t>97,5 млрд. руб.</a:t>
              </a:r>
              <a:endParaRPr lang="ru-RU" dirty="0">
                <a:solidFill>
                  <a:srgbClr val="C00000"/>
                </a:solidFill>
              </a:endParaRPr>
            </a:p>
          </p:txBody>
        </p:sp>
      </p:grpSp>
      <p:sp>
        <p:nvSpPr>
          <p:cNvPr id="24" name="Заголовок 1"/>
          <p:cNvSpPr txBox="1">
            <a:spLocks/>
          </p:cNvSpPr>
          <p:nvPr/>
        </p:nvSpPr>
        <p:spPr>
          <a:xfrm>
            <a:off x="251520" y="116632"/>
            <a:ext cx="8712968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ОЦЕНКА ЭКОНОМИЧЕСКИХ ПОТЕРЬ И ИЗДЕРЖЕК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РОССИЙСКОЙ ФЕДЕРАЦИИ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Блок-схема: ручное управление 24"/>
          <p:cNvSpPr/>
          <p:nvPr/>
        </p:nvSpPr>
        <p:spPr>
          <a:xfrm rot="6278016">
            <a:off x="1131736" y="3581531"/>
            <a:ext cx="864096" cy="2367514"/>
          </a:xfrm>
          <a:prstGeom prst="flowChartManualOperation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26" name="Блок-схема: ручное управление 25"/>
          <p:cNvSpPr/>
          <p:nvPr/>
        </p:nvSpPr>
        <p:spPr>
          <a:xfrm rot="6868289">
            <a:off x="883780" y="4290288"/>
            <a:ext cx="864096" cy="2367514"/>
          </a:xfrm>
          <a:prstGeom prst="flowChartManualOperation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2754548" y="5111062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?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989116">
            <a:off x="714884" y="4467906"/>
            <a:ext cx="2088232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Расходы на медицинское обеспечение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1416719">
            <a:off x="438802" y="5164190"/>
            <a:ext cx="2088232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Иные затраты работодателей и работников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A3CB60-5047-4044-AA3B-AA8E2300DB7E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987824" y="1628800"/>
            <a:ext cx="561662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10. Подтверждение необходимости применения Списков в целях установления гарантий и компенсаций до проведения специальной оценки условий труда</a:t>
            </a:r>
          </a:p>
          <a:p>
            <a:pPr>
              <a:buFontTx/>
              <a:buChar char="-"/>
            </a:pPr>
            <a:endParaRPr lang="ru-RU" sz="14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11. Подтверждение нераспространения действия ч. 3 ст.15 Федерального закона от 28.12.2013 г. №421-ФЗ на неопределенный круг лиц</a:t>
            </a:r>
          </a:p>
          <a:p>
            <a:pPr>
              <a:buFontTx/>
              <a:buChar char="-"/>
            </a:pPr>
            <a:endParaRPr lang="ru-RU" sz="14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12. Пересмотр объема компенсаций с учетом внесенных изменений в Трудовой кодекс Российской Федерации без проведения специальной оценки условий труда является нарушением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332656"/>
            <a:ext cx="8064896" cy="1200329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ПРАВОПРИМЕНИТЕЛЬНАЯ ПРАКТИКА</a:t>
            </a:r>
          </a:p>
          <a:p>
            <a:endParaRPr lang="ru-RU" sz="2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700808"/>
            <a:ext cx="2016224" cy="4464496"/>
          </a:xfrm>
          <a:prstGeom prst="rect">
            <a:avLst/>
          </a:prstGeom>
          <a:solidFill>
            <a:srgbClr val="E966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2132856"/>
            <a:ext cx="1800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УСТАНОВЛЕНИЕ ГАРАНТИЙ И КОМПЕНСАЦИЙ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A3CB60-5047-4044-AA3B-AA8E2300DB7E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987824" y="1628800"/>
            <a:ext cx="56166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13. Наличие и применение </a:t>
            </a:r>
            <a:r>
              <a:rPr lang="ru-RU" sz="1400" dirty="0" err="1" smtClean="0">
                <a:solidFill>
                  <a:schemeClr val="accent1">
                    <a:lumMod val="75000"/>
                  </a:schemeClr>
                </a:solidFill>
              </a:rPr>
              <a:t>неповеренных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 приборов в целях проведения специальной оценки условий труда</a:t>
            </a:r>
          </a:p>
          <a:p>
            <a:endParaRPr lang="ru-RU" sz="14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14. Возможность организаций, включенных в реестр организаций, оказывающих услуги в области охраны труда, проводить специальную оценку условий труда на основе положений ст. 27 Федерального закона от 28.12.2013 г.  №426-ФЗ«О специальной оценки условий труда» с учетом того, что законодательно не установлено требования к таким организациям о приведении аттестатов аккредитации ИЛ в соответствии с требованиями п. 3 ч. 1 ст. 19 указанного закона.  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332656"/>
            <a:ext cx="8064896" cy="1200329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ПРАВОПРИМЕНИТЕЛЬНАЯ ПРАКТИКА</a:t>
            </a:r>
          </a:p>
          <a:p>
            <a:endParaRPr lang="ru-RU" sz="2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700808"/>
            <a:ext cx="2016224" cy="4464496"/>
          </a:xfrm>
          <a:prstGeom prst="rect">
            <a:avLst/>
          </a:prstGeom>
          <a:solidFill>
            <a:srgbClr val="E966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1844824"/>
            <a:ext cx="1800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ДЕЯТЕЛЬНОСТЬ ОРАГНИЗАЦИЙ, ПРОВОДЯЩИХ СПЕЦОЦЕНКУ УСЛОВИЙ ТРУДА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EF544-C9C5-44AE-AD3F-DB5A642304F7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960778" y="2884066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9900"/>
                </a:solidFill>
              </a:rPr>
              <a:t>Проведена СОУТ </a:t>
            </a:r>
          </a:p>
          <a:p>
            <a:pPr algn="ctr"/>
            <a:r>
              <a:rPr lang="ru-RU" b="1" dirty="0" smtClean="0">
                <a:solidFill>
                  <a:srgbClr val="009900"/>
                </a:solidFill>
              </a:rPr>
              <a:t>в отношении</a:t>
            </a:r>
          </a:p>
          <a:p>
            <a:pPr algn="ctr"/>
            <a:r>
              <a:rPr lang="en-US" b="1" dirty="0" smtClean="0">
                <a:solidFill>
                  <a:srgbClr val="009900"/>
                </a:solidFill>
              </a:rPr>
              <a:t>&gt;</a:t>
            </a:r>
            <a:r>
              <a:rPr lang="ru-RU" b="1" dirty="0" smtClean="0">
                <a:solidFill>
                  <a:srgbClr val="009900"/>
                </a:solidFill>
              </a:rPr>
              <a:t> 1 млн.</a:t>
            </a:r>
            <a:endParaRPr lang="ru-RU" b="1" dirty="0">
              <a:solidFill>
                <a:srgbClr val="009900"/>
              </a:solidFill>
            </a:endParaRPr>
          </a:p>
        </p:txBody>
      </p:sp>
      <p:pic>
        <p:nvPicPr>
          <p:cNvPr id="4" name="Picture 2" descr="Warehouse &amp;amp; Workers - Stock Vectors Склад, работники в векторе &quot; Lot of Free Downloads. Все на свете бесплатно скачать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8410" y="1150248"/>
            <a:ext cx="3168352" cy="4019781"/>
          </a:xfrm>
          <a:prstGeom prst="rect">
            <a:avLst/>
          </a:prstGeom>
          <a:noFill/>
        </p:spPr>
      </p:pic>
      <p:sp>
        <p:nvSpPr>
          <p:cNvPr id="5" name="Кольцо 4"/>
          <p:cNvSpPr/>
          <p:nvPr/>
        </p:nvSpPr>
        <p:spPr>
          <a:xfrm>
            <a:off x="2936442" y="1548989"/>
            <a:ext cx="2592288" cy="2376264"/>
          </a:xfrm>
          <a:prstGeom prst="donut">
            <a:avLst>
              <a:gd name="adj" fmla="val 50000"/>
            </a:avLst>
          </a:prstGeom>
          <a:solidFill>
            <a:schemeClr val="accent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68490" y="1909029"/>
            <a:ext cx="16561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B83F14"/>
                </a:solidFill>
              </a:rPr>
              <a:t>47,8</a:t>
            </a:r>
            <a:r>
              <a:rPr lang="ru-RU" b="1" dirty="0" smtClean="0">
                <a:solidFill>
                  <a:schemeClr val="accent1"/>
                </a:solidFill>
              </a:rPr>
              <a:t> млн. рабочих мест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7" name="Кольцо 6"/>
          <p:cNvSpPr/>
          <p:nvPr/>
        </p:nvSpPr>
        <p:spPr>
          <a:xfrm>
            <a:off x="6346696" y="2452018"/>
            <a:ext cx="1800200" cy="1728192"/>
          </a:xfrm>
          <a:prstGeom prst="donut">
            <a:avLst>
              <a:gd name="adj" fmla="val 50000"/>
            </a:avLst>
          </a:prstGeom>
          <a:solidFill>
            <a:srgbClr val="0099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052736"/>
            <a:ext cx="2016224" cy="4968552"/>
          </a:xfrm>
          <a:prstGeom prst="rect">
            <a:avLst/>
          </a:prstGeom>
          <a:solidFill>
            <a:srgbClr val="E966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63146" y="1144996"/>
            <a:ext cx="22322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ПРОБЛЕМА 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2018!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>
            <a:off x="5600738" y="4246592"/>
            <a:ext cx="1800200" cy="1728192"/>
          </a:xfrm>
          <a:prstGeom prst="donut">
            <a:avLst>
              <a:gd name="adj" fmla="val 50000"/>
            </a:avLst>
          </a:prstGeom>
          <a:solidFill>
            <a:srgbClr val="0099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68690" y="4373356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9900"/>
                </a:solidFill>
              </a:rPr>
              <a:t>В «новом» </a:t>
            </a:r>
          </a:p>
          <a:p>
            <a:pPr algn="ctr"/>
            <a:r>
              <a:rPr lang="ru-RU" b="1" dirty="0" smtClean="0">
                <a:solidFill>
                  <a:srgbClr val="009900"/>
                </a:solidFill>
              </a:rPr>
              <a:t>Реестре </a:t>
            </a:r>
          </a:p>
          <a:p>
            <a:pPr algn="ctr"/>
            <a:r>
              <a:rPr lang="ru-RU" b="1" dirty="0" smtClean="0">
                <a:solidFill>
                  <a:srgbClr val="009900"/>
                </a:solidFill>
              </a:rPr>
              <a:t>Минтруда </a:t>
            </a:r>
          </a:p>
          <a:p>
            <a:pPr algn="ctr"/>
            <a:r>
              <a:rPr lang="ru-RU" b="1" dirty="0" smtClean="0">
                <a:solidFill>
                  <a:srgbClr val="009900"/>
                </a:solidFill>
              </a:rPr>
              <a:t>24 организации</a:t>
            </a:r>
            <a:endParaRPr lang="ru-RU" b="1" dirty="0">
              <a:solidFill>
                <a:srgbClr val="009900"/>
              </a:solidFill>
            </a:endParaRPr>
          </a:p>
        </p:txBody>
      </p:sp>
      <p:sp>
        <p:nvSpPr>
          <p:cNvPr id="12" name="Кольцо 11"/>
          <p:cNvSpPr/>
          <p:nvPr/>
        </p:nvSpPr>
        <p:spPr>
          <a:xfrm>
            <a:off x="3610392" y="4894664"/>
            <a:ext cx="1877086" cy="1728192"/>
          </a:xfrm>
          <a:prstGeom prst="donut">
            <a:avLst>
              <a:gd name="adj" fmla="val 50000"/>
            </a:avLst>
          </a:prstGeom>
          <a:solidFill>
            <a:srgbClr val="0099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49466" y="5174070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9900"/>
                </a:solidFill>
              </a:rPr>
              <a:t>В «старом» </a:t>
            </a:r>
          </a:p>
          <a:p>
            <a:pPr algn="ctr"/>
            <a:r>
              <a:rPr lang="ru-RU" b="1" dirty="0" smtClean="0">
                <a:solidFill>
                  <a:srgbClr val="009900"/>
                </a:solidFill>
              </a:rPr>
              <a:t>Реестре Минтруда </a:t>
            </a:r>
          </a:p>
          <a:p>
            <a:pPr algn="ctr"/>
            <a:r>
              <a:rPr lang="ru-RU" b="1" dirty="0" smtClean="0">
                <a:solidFill>
                  <a:srgbClr val="009900"/>
                </a:solidFill>
              </a:rPr>
              <a:t>785 организаций</a:t>
            </a:r>
            <a:endParaRPr lang="ru-RU" b="1" dirty="0">
              <a:solidFill>
                <a:srgbClr val="0099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6056" y="260648"/>
            <a:ext cx="3960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</a:rPr>
              <a:t>В отношении рабочих мест, не указанных в части 6 статьи 10 426-ФЗ, специальная оценка условий труда должна быть завершена не позднее чем 31 декабря 2018 года.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l"/>
            <a:r>
              <a:rPr lang="ru-RU" dirty="0" smtClean="0"/>
              <a:t>ФГБУ «ВНИИ охраны и экономики труда» Минтруда России</a:t>
            </a:r>
          </a:p>
          <a:p>
            <a:pPr algn="l"/>
            <a:r>
              <a:rPr lang="en-US" dirty="0" smtClean="0">
                <a:hlinkClick r:id="rId2"/>
              </a:rPr>
              <a:t>dplatygin@vcot.info</a:t>
            </a:r>
            <a:endParaRPr lang="en-US" dirty="0" smtClean="0"/>
          </a:p>
          <a:p>
            <a:pPr algn="l"/>
            <a:r>
              <a:rPr lang="en-US" dirty="0" smtClean="0">
                <a:hlinkClick r:id="rId3"/>
              </a:rPr>
              <a:t>www.vcot.info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EF544-C9C5-44AE-AD3F-DB5A642304F7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graphicFrame>
        <p:nvGraphicFramePr>
          <p:cNvPr id="3" name="Содержимое 16"/>
          <p:cNvGraphicFramePr>
            <a:graphicFrameLocks/>
          </p:cNvGraphicFramePr>
          <p:nvPr/>
        </p:nvGraphicFramePr>
        <p:xfrm>
          <a:off x="3059832" y="2708920"/>
          <a:ext cx="5638800" cy="2450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 descr="Willendorff - Нефтяная и газовая промышленност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45168"/>
            <a:ext cx="836092" cy="1046787"/>
          </a:xfrm>
          <a:prstGeom prst="rect">
            <a:avLst/>
          </a:prstGeom>
          <a:noFill/>
        </p:spPr>
      </p:pic>
      <p:pic>
        <p:nvPicPr>
          <p:cNvPr id="5" name="Picture 4" descr="жб столбы для линий электропередач - Производство железобетонных издели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597296"/>
            <a:ext cx="864096" cy="1008112"/>
          </a:xfrm>
          <a:prstGeom prst="rect">
            <a:avLst/>
          </a:prstGeom>
          <a:noFill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706294"/>
            <a:ext cx="86409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3817918"/>
            <a:ext cx="864096" cy="1008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4909664"/>
            <a:ext cx="864096" cy="1095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259632" y="692696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ДОБЫЧА ПОЛЕЗНЫХ ИСКОПАЕМЫХ</a:t>
            </a:r>
            <a:endParaRPr lang="ru-RU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3608" y="1700808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РАСПРЕДЕЛЕНИЕ ЭЛЕКТРОЭЖНЕРГИИ, ГАЗА, ВОДЫ</a:t>
            </a:r>
            <a:endParaRPr lang="ru-RU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87624" y="3068960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СТРОИТЕЛЬСТВО</a:t>
            </a:r>
            <a:endParaRPr lang="ru-RU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87624" y="4077072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ТРАНСПОРТ И СВЯЗЬ</a:t>
            </a:r>
            <a:endParaRPr lang="ru-RU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3608" y="5157192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ОБРАБАТЫВАЮЩИЕ ПРОИЗВОДСТВА</a:t>
            </a:r>
            <a:endParaRPr lang="ru-RU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91880" y="332656"/>
            <a:ext cx="460851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С учетом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численности занятых, имеющих хотя бы один вид компенсаций, в пяти видах экономической деятельности, характеризующихся самыми негативными показателями производственного травматизма и профессиональной заболеваемости,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по экспертным оценкам существует</a:t>
            </a:r>
          </a:p>
          <a:p>
            <a:pPr algn="just"/>
            <a:r>
              <a:rPr lang="ru-RU" sz="1200" dirty="0" smtClean="0"/>
              <a:t> 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от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6,1 млн.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до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9,4 млн. рабочих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мест 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с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вредными условиями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труда</a:t>
            </a:r>
            <a:endParaRPr lang="ru-RU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3635896" y="5229200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Потенциал сокращения потерь рабочего времени -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до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75%</a:t>
            </a:r>
          </a:p>
        </p:txBody>
      </p:sp>
      <p:sp>
        <p:nvSpPr>
          <p:cNvPr id="16" name="Рамка 15"/>
          <p:cNvSpPr/>
          <p:nvPr/>
        </p:nvSpPr>
        <p:spPr>
          <a:xfrm>
            <a:off x="107504" y="332656"/>
            <a:ext cx="2664296" cy="5832648"/>
          </a:xfrm>
          <a:prstGeom prst="frame">
            <a:avLst>
              <a:gd name="adj1" fmla="val 21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496944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Участники мониторинга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233736"/>
            <a:ext cx="4040188" cy="474067"/>
          </a:xfrm>
        </p:spPr>
        <p:txBody>
          <a:bodyPr/>
          <a:lstStyle/>
          <a:p>
            <a:r>
              <a:rPr lang="ru-RU" sz="1400" dirty="0" smtClean="0"/>
              <a:t>Субъекты РФ – участники мониторинга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953000" y="1124744"/>
            <a:ext cx="3733800" cy="762000"/>
          </a:xfrm>
        </p:spPr>
        <p:txBody>
          <a:bodyPr/>
          <a:lstStyle/>
          <a:p>
            <a:pPr algn="ctr"/>
            <a:r>
              <a:rPr lang="ru-RU" sz="1400" dirty="0" smtClean="0"/>
              <a:t>Аккредитованные организации – участники мониторинга</a:t>
            </a:r>
            <a:endParaRPr lang="ru-RU" sz="14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F2CFEF-7C93-46C8-AC5F-55B6AC50763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2"/>
          </p:nvPr>
        </p:nvGraphicFramePr>
        <p:xfrm>
          <a:off x="395536" y="1881808"/>
          <a:ext cx="4176464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Содержимое 8"/>
          <p:cNvGraphicFramePr>
            <a:graphicFrameLocks noGrp="1"/>
          </p:cNvGraphicFramePr>
          <p:nvPr>
            <p:ph sz="half" idx="4"/>
          </p:nvPr>
        </p:nvGraphicFramePr>
        <p:xfrm>
          <a:off x="4644008" y="1881808"/>
          <a:ext cx="4176464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187624" y="594928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74 субъекта РФ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36096" y="5753508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190 аккредитованных организаций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72400" cy="135902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КОЛИЧЕСТВО РАБОЧИХ МЕСТ, В ОТНОШЕНИИ КОТОРЫХ ПРОВЕДЕНА СПЕЦИАЛЬНАЯ ОЦЕНКА УСЛОВИЙ ТРУДА</a:t>
            </a:r>
            <a:endParaRPr lang="ru-RU" sz="2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F2CFEF-7C93-46C8-AC5F-55B6AC50763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2"/>
          </p:nvPr>
        </p:nvGraphicFramePr>
        <p:xfrm>
          <a:off x="208390" y="1787816"/>
          <a:ext cx="3888432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Содержимое 14"/>
          <p:cNvGraphicFramePr>
            <a:graphicFrameLocks noGrp="1"/>
          </p:cNvGraphicFramePr>
          <p:nvPr>
            <p:ph sz="half" idx="4"/>
          </p:nvPr>
        </p:nvGraphicFramePr>
        <p:xfrm>
          <a:off x="4456862" y="1787816"/>
          <a:ext cx="447484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7" name="Прямая соединительная линия 16"/>
          <p:cNvCxnSpPr/>
          <p:nvPr/>
        </p:nvCxnSpPr>
        <p:spPr>
          <a:xfrm>
            <a:off x="4355976" y="1700808"/>
            <a:ext cx="0" cy="3816424"/>
          </a:xfrm>
          <a:prstGeom prst="line">
            <a:avLst/>
          </a:prstGeom>
          <a:ln w="476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691680" y="5877272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 СОСТОЯНИЮ НА МАРТ 2015 ГОДА СОУТ ПРОВЕДЕНА В ОТНОШЕНИИ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&gt; 1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МЛН. РАБОЧИХ МЕСТ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КОЛИЧЕСТВЕННЫЕ ДАННЫЕ ПО ПРОВЕДЕНИЮ СПЕЦИАЛЬНОЙ ОЦЕНКИ УСЛОВИЙ ТРУДА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50F6E1-230D-46DD-8C12-D61564AFFE23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5077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40960" cy="1138138"/>
          </a:xfrm>
        </p:spPr>
        <p:txBody>
          <a:bodyPr>
            <a:noAutofit/>
          </a:bodyPr>
          <a:lstStyle/>
          <a:p>
            <a:r>
              <a:rPr lang="ru-RU" sz="3200" dirty="0" smtClean="0"/>
              <a:t>РАСПРЕДЕЛЕНИЕ ПРЕДЛОЖЕНИЙ ПО БЛОКАМ</a:t>
            </a:r>
            <a:endParaRPr lang="ru-RU" sz="3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50F6E1-230D-46DD-8C12-D61564AFFE23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899592" y="1484784"/>
          <a:ext cx="7772400" cy="5005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1008112"/>
          </a:xfrm>
        </p:spPr>
        <p:txBody>
          <a:bodyPr>
            <a:noAutofit/>
          </a:bodyPr>
          <a:lstStyle/>
          <a:p>
            <a:pPr algn="ctr"/>
            <a:r>
              <a:rPr lang="ru-RU" sz="3400" dirty="0" smtClean="0"/>
              <a:t>РАСПРЕДЕЛЕНИЕ ПРЕДЛОЖЕНИЙ ПО ПРОЦЕДУРАМ ИЗМЕРЕНИЙ И ОЦЕНОК</a:t>
            </a:r>
            <a:endParaRPr lang="ru-RU" sz="3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50F6E1-230D-46DD-8C12-D61564AFFE23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539552" y="1484784"/>
          <a:ext cx="8147248" cy="4932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7772400" cy="1074043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ЧАСТО ВСТРЕЧАЮЩИЕСЯ ПРЕДЛОЖЕНИЯ ПО СОВЕРШЕНСТВОВАНИЮ ФЕДЕРАЛЬНОГО ЗАКОНА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3905398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Необходимость внесения изменений в Федеральный закон от 28 декабря 2013 г. № 426-ФЗ «О специальной оценке условий труда» в части: 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- установления возможности декларирования соответствия условий труда государственным нормативным требованиям охраны труда на рабочих местах, условия труда на которых по результатам исследований (испытаний) и измерений признаны оптимальными или допустимыми (за исключением списочных рабочих мест); 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- обеспечения защиты информации, составляющей государственную и иную охраняемую законом тайну, при ее передаче в составе сведений о результатах специальной оценки условий труда; 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- урегулирования вопросов использования в ходе специальной оценки условий труда методик (методов) исследований (испытаний) и измерений, не внесенных в Федеральный информационный фонд по обеспечению единства измерений;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- законодательного закрепления обязанности работодателя сообщать организации, проводящей специальную оценку условий труда, информацию об утверждении отчета, а также о сроке утверждения отчета;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- восстановление оценки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травмоопасности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рабочих мест;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- Корректировка требования о наличии врачей-экспертов.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DFEF47-FB43-4547-BCB4-710F4BE4B43D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5614</TotalTime>
  <Words>2203</Words>
  <Application>Microsoft Office PowerPoint</Application>
  <PresentationFormat>Экран (4:3)</PresentationFormat>
  <Paragraphs>195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Справедливость</vt:lpstr>
      <vt:lpstr>Презентация PowerPoint</vt:lpstr>
      <vt:lpstr>Презентация PowerPoint</vt:lpstr>
      <vt:lpstr>Презентация PowerPoint</vt:lpstr>
      <vt:lpstr>Участники мониторинга</vt:lpstr>
      <vt:lpstr>КОЛИЧЕСТВО РАБОЧИХ МЕСТ, В ОТНОШЕНИИ КОТОРЫХ ПРОВЕДЕНА СПЕЦИАЛЬНАЯ ОЦЕНКА УСЛОВИЙ ТРУДА</vt:lpstr>
      <vt:lpstr>КОЛИЧЕСТВЕННЫЕ ДАННЫЕ ПО ПРОВЕДЕНИЮ СПЕЦИАЛЬНОЙ ОЦЕНКИ УСЛОВИЙ ТРУДА</vt:lpstr>
      <vt:lpstr>РАСПРЕДЕЛЕНИЕ ПРЕДЛОЖЕНИЙ ПО БЛОКАМ</vt:lpstr>
      <vt:lpstr>РАСПРЕДЕЛЕНИЕ ПРЕДЛОЖЕНИЙ ПО ПРОЦЕДУРАМ ИЗМЕРЕНИЙ И ОЦЕНОК</vt:lpstr>
      <vt:lpstr>ЧАСТО ВСТРЕЧАЮЩИЕСЯ ПРЕДЛОЖЕНИЯ ПО СОВЕРШЕНСТВОВАНИЮ ФЕДЕРАЛЬНОГО ЗАКОНА</vt:lpstr>
      <vt:lpstr>ЧАСТО ВСТРЕЧАЮЩИЕСЯ ПРЕДЛОЖЕНИЯ ПО ВНЕСЕНИЮ ИЗМЕНЕНИЙ В МЕТОДИКУ ПРОВЕДЕНИЯ СПЕЦИАЛЬНОЙ ОЦЕНКИ УСЛОВИЙ ТРУДА</vt:lpstr>
      <vt:lpstr>ОРГАНИЗАЦИОННЫЕ ТРУДНОСТИ ПРИ ПРОВЕДЕНИИ СПЕЦИАЛЬНОЙ ОЦЕНКИ УСЛОВИЙ ТРУДА</vt:lpstr>
      <vt:lpstr>ЗАКОНОПРОЕКТ О ВНЕСЕНИИ ИЗМЕНЕНИЙ В ФЕДЕРАЛЬНЫЙ ЗАКОН ОТ 28.12.2013 Г. №426-ФЗ «О СПЕЦИАЛЬНОЙ ОЦЕНКЕ УСЛОВИЙ ТРУДА»</vt:lpstr>
      <vt:lpstr>ЗАКОНОПРОЕКТ О ВНЕСЕНИИ ИЗМЕНЕНИЙ В ФЕДЕРАЛЬНЫЙ ЗАКОН ОТ 28.12.2013 Г. №426-ФЗ «О СПЕЦИАЛЬНОЙ ОЦЕНКЕ УСЛОВИЙ ТРУДА»</vt:lpstr>
      <vt:lpstr>ЗАКОНОПРОЕКТ О ВНЕСЕНИИ ИЗМЕНЕНИЙ В ФЕДЕРАЛЬНЫЙ ЗАКОН ОТ 28.12.2013 Г. №426-ФЗ «О СПЕЦИАЛЬНОЙ ОЦЕНКЕ УСЛОВИЙ ТРУДА»</vt:lpstr>
      <vt:lpstr>ПРОЕКТ ПРИКАЗА О ВНЕСЕНИИ ИЗМЕНЕНИЙ В МЕТОДИКУ ПРОВЕДЕНИЯ СПЕЦИАЛЬНОЙ ОЦЕНКИ УСЛОВИЙ ТРУДА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ФГУ "ВНИИ ОиЭТ"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Актуальные вопросы подготовки специалистов по охране труда в образовательных организациях</dc:title>
  <dc:creator>mokina</dc:creator>
  <cp:lastModifiedBy>Игорь Волошин</cp:lastModifiedBy>
  <cp:revision>162</cp:revision>
  <dcterms:created xsi:type="dcterms:W3CDTF">2014-08-20T09:13:21Z</dcterms:created>
  <dcterms:modified xsi:type="dcterms:W3CDTF">2015-04-28T06:00:29Z</dcterms:modified>
</cp:coreProperties>
</file>