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707" r:id="rId2"/>
    <p:sldId id="878" r:id="rId3"/>
    <p:sldId id="934" r:id="rId4"/>
    <p:sldId id="935" r:id="rId5"/>
    <p:sldId id="936" r:id="rId6"/>
    <p:sldId id="937" r:id="rId7"/>
    <p:sldId id="938" r:id="rId8"/>
    <p:sldId id="939" r:id="rId9"/>
    <p:sldId id="928" r:id="rId10"/>
    <p:sldId id="914" r:id="rId11"/>
    <p:sldId id="915" r:id="rId12"/>
    <p:sldId id="940" r:id="rId13"/>
    <p:sldId id="930" r:id="rId14"/>
    <p:sldId id="917" r:id="rId15"/>
    <p:sldId id="929" r:id="rId16"/>
    <p:sldId id="922" r:id="rId17"/>
    <p:sldId id="903" r:id="rId18"/>
  </p:sldIdLst>
  <p:sldSz cx="9144000" cy="6858000" type="screen4x3"/>
  <p:notesSz cx="6669088" cy="9775825"/>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05AF"/>
    <a:srgbClr val="23538D"/>
    <a:srgbClr val="D00000"/>
    <a:srgbClr val="3B1165"/>
    <a:srgbClr val="8D57B5"/>
    <a:srgbClr val="DCC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autoAdjust="0"/>
    <p:restoredTop sz="87802" autoAdjust="0"/>
  </p:normalViewPr>
  <p:slideViewPr>
    <p:cSldViewPr>
      <p:cViewPr>
        <p:scale>
          <a:sx n="102" d="100"/>
          <a:sy n="102" d="100"/>
        </p:scale>
        <p:origin x="-414" y="-66"/>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E3C91E-2A94-4CA2-AC7D-4E04E2C63DA6}" type="doc">
      <dgm:prSet loTypeId="urn:microsoft.com/office/officeart/2005/8/layout/hList6" loCatId="list" qsTypeId="urn:microsoft.com/office/officeart/2005/8/quickstyle/simple5" qsCatId="simple" csTypeId="urn:microsoft.com/office/officeart/2005/8/colors/accent1_2" csCatId="accent1" phldr="1"/>
      <dgm:spPr/>
      <dgm:t>
        <a:bodyPr/>
        <a:lstStyle/>
        <a:p>
          <a:endParaRPr lang="ru-RU"/>
        </a:p>
      </dgm:t>
    </dgm:pt>
    <dgm:pt modelId="{F37F2C9B-40F3-4E75-9C6F-DD7E73AAC63A}">
      <dgm:prSet phldrT="[Текст]" custT="1"/>
      <dgm:spPr/>
      <dgm:t>
        <a:bodyPr/>
        <a:lstStyle/>
        <a:p>
          <a:r>
            <a:rPr lang="ru-RU" sz="1600" b="1" dirty="0" smtClean="0"/>
            <a:t>формирование единых процедур проведения специальной оценки условий труда</a:t>
          </a:r>
        </a:p>
      </dgm:t>
    </dgm:pt>
    <dgm:pt modelId="{A368807B-6A53-4589-A435-CCA38580B3EA}" type="parTrans" cxnId="{93C0622F-FD02-4CFE-8FA0-3BD3E7477D6E}">
      <dgm:prSet/>
      <dgm:spPr/>
      <dgm:t>
        <a:bodyPr/>
        <a:lstStyle/>
        <a:p>
          <a:endParaRPr lang="ru-RU" sz="1600" b="1"/>
        </a:p>
      </dgm:t>
    </dgm:pt>
    <dgm:pt modelId="{FE7EC952-415A-437E-8166-5C5F474E49E6}" type="sibTrans" cxnId="{93C0622F-FD02-4CFE-8FA0-3BD3E7477D6E}">
      <dgm:prSet/>
      <dgm:spPr/>
      <dgm:t>
        <a:bodyPr/>
        <a:lstStyle/>
        <a:p>
          <a:endParaRPr lang="ru-RU" sz="1600" b="1"/>
        </a:p>
      </dgm:t>
    </dgm:pt>
    <dgm:pt modelId="{88642612-D70D-4B2D-8DC4-32F6C38D6BD4}">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b="1" dirty="0" smtClean="0"/>
            <a:t>установление порядка допуска к деятельности по проведению специальной оценки условий труда</a:t>
          </a:r>
        </a:p>
      </dgm:t>
    </dgm:pt>
    <dgm:pt modelId="{1DEF6BC4-1435-463B-9EB7-E87E3281F55E}" type="parTrans" cxnId="{7A5DF203-AEBB-4870-B635-429F16B4761F}">
      <dgm:prSet/>
      <dgm:spPr/>
      <dgm:t>
        <a:bodyPr/>
        <a:lstStyle/>
        <a:p>
          <a:endParaRPr lang="ru-RU" sz="1600" b="1"/>
        </a:p>
      </dgm:t>
    </dgm:pt>
    <dgm:pt modelId="{BF42B829-4D4A-49D3-9BA5-E3C5D13CDE70}" type="sibTrans" cxnId="{7A5DF203-AEBB-4870-B635-429F16B4761F}">
      <dgm:prSet/>
      <dgm:spPr/>
      <dgm:t>
        <a:bodyPr/>
        <a:lstStyle/>
        <a:p>
          <a:endParaRPr lang="ru-RU" sz="1600" b="1"/>
        </a:p>
      </dgm:t>
    </dgm:pt>
    <dgm:pt modelId="{B1E62D10-B41B-46DE-850E-EF5F6847625F}">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b="1" dirty="0" smtClean="0"/>
            <a:t>формирование профессионального сообщества экспертов</a:t>
          </a:r>
        </a:p>
      </dgm:t>
    </dgm:pt>
    <dgm:pt modelId="{718CBB07-B4D0-448D-A7BD-8DCB2AAB7F23}" type="parTrans" cxnId="{E9178060-1877-4C55-905F-6E7C751A281F}">
      <dgm:prSet/>
      <dgm:spPr/>
      <dgm:t>
        <a:bodyPr/>
        <a:lstStyle/>
        <a:p>
          <a:endParaRPr lang="ru-RU" sz="1600" b="1"/>
        </a:p>
      </dgm:t>
    </dgm:pt>
    <dgm:pt modelId="{064E11D4-51C3-4F35-BA04-4E64A5B1B9DD}" type="sibTrans" cxnId="{E9178060-1877-4C55-905F-6E7C751A281F}">
      <dgm:prSet/>
      <dgm:spPr/>
      <dgm:t>
        <a:bodyPr/>
        <a:lstStyle/>
        <a:p>
          <a:endParaRPr lang="ru-RU" sz="1600" b="1"/>
        </a:p>
      </dgm:t>
    </dgm:pt>
    <dgm:pt modelId="{A59C9EF9-D8A2-4A89-BD94-67A72D3F19FD}">
      <dgm:prSet phldrT="[Текст]" custT="1"/>
      <dgm:spPr/>
      <dgm:t>
        <a:bodyPr/>
        <a:lstStyle/>
        <a:p>
          <a:r>
            <a:rPr lang="ru-RU" sz="1600" b="1" dirty="0" smtClean="0"/>
            <a:t>учет особенностей проведения специальной оценки условий труда в организациях отдельных видов деятельности (подземные работы, воздушный и морской транспорт, медицина)</a:t>
          </a:r>
          <a:endParaRPr lang="ru-RU" sz="1600" b="1" dirty="0"/>
        </a:p>
      </dgm:t>
    </dgm:pt>
    <dgm:pt modelId="{7D21CFEA-32E8-49C6-9509-221DC9B77B08}" type="parTrans" cxnId="{BA9E306A-D253-4AC4-8800-0CA4559B973B}">
      <dgm:prSet/>
      <dgm:spPr/>
      <dgm:t>
        <a:bodyPr/>
        <a:lstStyle/>
        <a:p>
          <a:endParaRPr lang="ru-RU" sz="1600" b="1"/>
        </a:p>
      </dgm:t>
    </dgm:pt>
    <dgm:pt modelId="{BD324630-FA4B-4493-9D2D-016DA2928F6A}" type="sibTrans" cxnId="{BA9E306A-D253-4AC4-8800-0CA4559B973B}">
      <dgm:prSet/>
      <dgm:spPr/>
      <dgm:t>
        <a:bodyPr/>
        <a:lstStyle/>
        <a:p>
          <a:endParaRPr lang="ru-RU" sz="1600" b="1"/>
        </a:p>
      </dgm:t>
    </dgm:pt>
    <dgm:pt modelId="{0777F0B7-DE2C-48C7-A754-E558567E787A}" type="pres">
      <dgm:prSet presAssocID="{C6E3C91E-2A94-4CA2-AC7D-4E04E2C63DA6}" presName="Name0" presStyleCnt="0">
        <dgm:presLayoutVars>
          <dgm:dir/>
          <dgm:resizeHandles val="exact"/>
        </dgm:presLayoutVars>
      </dgm:prSet>
      <dgm:spPr/>
      <dgm:t>
        <a:bodyPr/>
        <a:lstStyle/>
        <a:p>
          <a:endParaRPr lang="ru-RU"/>
        </a:p>
      </dgm:t>
    </dgm:pt>
    <dgm:pt modelId="{460E3070-9135-42C8-ABEA-BC9B45962D7C}" type="pres">
      <dgm:prSet presAssocID="{F37F2C9B-40F3-4E75-9C6F-DD7E73AAC63A}" presName="node" presStyleLbl="node1" presStyleIdx="0" presStyleCnt="4">
        <dgm:presLayoutVars>
          <dgm:bulletEnabled val="1"/>
        </dgm:presLayoutVars>
      </dgm:prSet>
      <dgm:spPr/>
      <dgm:t>
        <a:bodyPr/>
        <a:lstStyle/>
        <a:p>
          <a:endParaRPr lang="ru-RU"/>
        </a:p>
      </dgm:t>
    </dgm:pt>
    <dgm:pt modelId="{5072C6DC-92A9-49C4-B17A-1C385644D17C}" type="pres">
      <dgm:prSet presAssocID="{FE7EC952-415A-437E-8166-5C5F474E49E6}" presName="sibTrans" presStyleCnt="0"/>
      <dgm:spPr/>
      <dgm:t>
        <a:bodyPr/>
        <a:lstStyle/>
        <a:p>
          <a:endParaRPr lang="ru-RU"/>
        </a:p>
      </dgm:t>
    </dgm:pt>
    <dgm:pt modelId="{5EA975AC-7865-45C5-8FD9-DB00834D8CB9}" type="pres">
      <dgm:prSet presAssocID="{88642612-D70D-4B2D-8DC4-32F6C38D6BD4}" presName="node" presStyleLbl="node1" presStyleIdx="1" presStyleCnt="4">
        <dgm:presLayoutVars>
          <dgm:bulletEnabled val="1"/>
        </dgm:presLayoutVars>
      </dgm:prSet>
      <dgm:spPr/>
      <dgm:t>
        <a:bodyPr/>
        <a:lstStyle/>
        <a:p>
          <a:endParaRPr lang="ru-RU"/>
        </a:p>
      </dgm:t>
    </dgm:pt>
    <dgm:pt modelId="{1F874131-4BF4-4524-A22C-D20B2A687CF4}" type="pres">
      <dgm:prSet presAssocID="{BF42B829-4D4A-49D3-9BA5-E3C5D13CDE70}" presName="sibTrans" presStyleCnt="0"/>
      <dgm:spPr/>
      <dgm:t>
        <a:bodyPr/>
        <a:lstStyle/>
        <a:p>
          <a:endParaRPr lang="ru-RU"/>
        </a:p>
      </dgm:t>
    </dgm:pt>
    <dgm:pt modelId="{2331DCB6-980A-4392-B189-FED8E60847BF}" type="pres">
      <dgm:prSet presAssocID="{B1E62D10-B41B-46DE-850E-EF5F6847625F}" presName="node" presStyleLbl="node1" presStyleIdx="2" presStyleCnt="4">
        <dgm:presLayoutVars>
          <dgm:bulletEnabled val="1"/>
        </dgm:presLayoutVars>
      </dgm:prSet>
      <dgm:spPr/>
      <dgm:t>
        <a:bodyPr/>
        <a:lstStyle/>
        <a:p>
          <a:endParaRPr lang="ru-RU"/>
        </a:p>
      </dgm:t>
    </dgm:pt>
    <dgm:pt modelId="{9BA20BCD-9613-4EE3-B135-4893C2407D09}" type="pres">
      <dgm:prSet presAssocID="{064E11D4-51C3-4F35-BA04-4E64A5B1B9DD}" presName="sibTrans" presStyleCnt="0"/>
      <dgm:spPr/>
      <dgm:t>
        <a:bodyPr/>
        <a:lstStyle/>
        <a:p>
          <a:endParaRPr lang="ru-RU"/>
        </a:p>
      </dgm:t>
    </dgm:pt>
    <dgm:pt modelId="{FF01E816-8B60-461A-8DFD-9C67317B72F7}" type="pres">
      <dgm:prSet presAssocID="{A59C9EF9-D8A2-4A89-BD94-67A72D3F19FD}" presName="node" presStyleLbl="node1" presStyleIdx="3" presStyleCnt="4">
        <dgm:presLayoutVars>
          <dgm:bulletEnabled val="1"/>
        </dgm:presLayoutVars>
      </dgm:prSet>
      <dgm:spPr/>
      <dgm:t>
        <a:bodyPr/>
        <a:lstStyle/>
        <a:p>
          <a:endParaRPr lang="ru-RU"/>
        </a:p>
      </dgm:t>
    </dgm:pt>
  </dgm:ptLst>
  <dgm:cxnLst>
    <dgm:cxn modelId="{27544B30-9927-479D-BB53-C12D39248967}" type="presOf" srcId="{88642612-D70D-4B2D-8DC4-32F6C38D6BD4}" destId="{5EA975AC-7865-45C5-8FD9-DB00834D8CB9}" srcOrd="0" destOrd="0" presId="urn:microsoft.com/office/officeart/2005/8/layout/hList6"/>
    <dgm:cxn modelId="{5EC1DCC7-E67A-4643-A9BA-AB0D0A9538BC}" type="presOf" srcId="{F37F2C9B-40F3-4E75-9C6F-DD7E73AAC63A}" destId="{460E3070-9135-42C8-ABEA-BC9B45962D7C}" srcOrd="0" destOrd="0" presId="urn:microsoft.com/office/officeart/2005/8/layout/hList6"/>
    <dgm:cxn modelId="{24B312B7-614E-4FAD-822C-F0E639914109}" type="presOf" srcId="{B1E62D10-B41B-46DE-850E-EF5F6847625F}" destId="{2331DCB6-980A-4392-B189-FED8E60847BF}" srcOrd="0" destOrd="0" presId="urn:microsoft.com/office/officeart/2005/8/layout/hList6"/>
    <dgm:cxn modelId="{1EECEBC7-A338-4D50-8ABC-3E445057F032}" type="presOf" srcId="{C6E3C91E-2A94-4CA2-AC7D-4E04E2C63DA6}" destId="{0777F0B7-DE2C-48C7-A754-E558567E787A}" srcOrd="0" destOrd="0" presId="urn:microsoft.com/office/officeart/2005/8/layout/hList6"/>
    <dgm:cxn modelId="{93C0622F-FD02-4CFE-8FA0-3BD3E7477D6E}" srcId="{C6E3C91E-2A94-4CA2-AC7D-4E04E2C63DA6}" destId="{F37F2C9B-40F3-4E75-9C6F-DD7E73AAC63A}" srcOrd="0" destOrd="0" parTransId="{A368807B-6A53-4589-A435-CCA38580B3EA}" sibTransId="{FE7EC952-415A-437E-8166-5C5F474E49E6}"/>
    <dgm:cxn modelId="{7A5DF203-AEBB-4870-B635-429F16B4761F}" srcId="{C6E3C91E-2A94-4CA2-AC7D-4E04E2C63DA6}" destId="{88642612-D70D-4B2D-8DC4-32F6C38D6BD4}" srcOrd="1" destOrd="0" parTransId="{1DEF6BC4-1435-463B-9EB7-E87E3281F55E}" sibTransId="{BF42B829-4D4A-49D3-9BA5-E3C5D13CDE70}"/>
    <dgm:cxn modelId="{E9178060-1877-4C55-905F-6E7C751A281F}" srcId="{C6E3C91E-2A94-4CA2-AC7D-4E04E2C63DA6}" destId="{B1E62D10-B41B-46DE-850E-EF5F6847625F}" srcOrd="2" destOrd="0" parTransId="{718CBB07-B4D0-448D-A7BD-8DCB2AAB7F23}" sibTransId="{064E11D4-51C3-4F35-BA04-4E64A5B1B9DD}"/>
    <dgm:cxn modelId="{BA9E306A-D253-4AC4-8800-0CA4559B973B}" srcId="{C6E3C91E-2A94-4CA2-AC7D-4E04E2C63DA6}" destId="{A59C9EF9-D8A2-4A89-BD94-67A72D3F19FD}" srcOrd="3" destOrd="0" parTransId="{7D21CFEA-32E8-49C6-9509-221DC9B77B08}" sibTransId="{BD324630-FA4B-4493-9D2D-016DA2928F6A}"/>
    <dgm:cxn modelId="{26B0508B-58A8-453A-81E8-C1D2BD39E82F}" type="presOf" srcId="{A59C9EF9-D8A2-4A89-BD94-67A72D3F19FD}" destId="{FF01E816-8B60-461A-8DFD-9C67317B72F7}" srcOrd="0" destOrd="0" presId="urn:microsoft.com/office/officeart/2005/8/layout/hList6"/>
    <dgm:cxn modelId="{E2F9D3DC-2FF3-4ECC-ABB8-91A167D7A2AD}" type="presParOf" srcId="{0777F0B7-DE2C-48C7-A754-E558567E787A}" destId="{460E3070-9135-42C8-ABEA-BC9B45962D7C}" srcOrd="0" destOrd="0" presId="urn:microsoft.com/office/officeart/2005/8/layout/hList6"/>
    <dgm:cxn modelId="{5F889DEF-D0DF-4951-8E12-364C380E7745}" type="presParOf" srcId="{0777F0B7-DE2C-48C7-A754-E558567E787A}" destId="{5072C6DC-92A9-49C4-B17A-1C385644D17C}" srcOrd="1" destOrd="0" presId="urn:microsoft.com/office/officeart/2005/8/layout/hList6"/>
    <dgm:cxn modelId="{2EADA625-F154-43B0-88CC-9112E4C5B52A}" type="presParOf" srcId="{0777F0B7-DE2C-48C7-A754-E558567E787A}" destId="{5EA975AC-7865-45C5-8FD9-DB00834D8CB9}" srcOrd="2" destOrd="0" presId="urn:microsoft.com/office/officeart/2005/8/layout/hList6"/>
    <dgm:cxn modelId="{2D14D390-3FED-4718-A72A-9061ED2E287A}" type="presParOf" srcId="{0777F0B7-DE2C-48C7-A754-E558567E787A}" destId="{1F874131-4BF4-4524-A22C-D20B2A687CF4}" srcOrd="3" destOrd="0" presId="urn:microsoft.com/office/officeart/2005/8/layout/hList6"/>
    <dgm:cxn modelId="{BB2E975E-77E1-4BB5-A034-0C5FAF1923F9}" type="presParOf" srcId="{0777F0B7-DE2C-48C7-A754-E558567E787A}" destId="{2331DCB6-980A-4392-B189-FED8E60847BF}" srcOrd="4" destOrd="0" presId="urn:microsoft.com/office/officeart/2005/8/layout/hList6"/>
    <dgm:cxn modelId="{2B33BA9E-06A3-4C71-A9B9-6B10EE066C92}" type="presParOf" srcId="{0777F0B7-DE2C-48C7-A754-E558567E787A}" destId="{9BA20BCD-9613-4EE3-B135-4893C2407D09}" srcOrd="5" destOrd="0" presId="urn:microsoft.com/office/officeart/2005/8/layout/hList6"/>
    <dgm:cxn modelId="{11041305-45FE-4684-96C0-5100CFD60DA4}" type="presParOf" srcId="{0777F0B7-DE2C-48C7-A754-E558567E787A}" destId="{FF01E816-8B60-461A-8DFD-9C67317B72F7}" srcOrd="6"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8BB63A-CB95-42F6-94F3-504169227072}" type="doc">
      <dgm:prSet loTypeId="urn:microsoft.com/office/officeart/2005/8/layout/hProcess7#1" loCatId="process" qsTypeId="urn:microsoft.com/office/officeart/2005/8/quickstyle/3d2" qsCatId="3D" csTypeId="urn:microsoft.com/office/officeart/2005/8/colors/colorful2" csCatId="colorful" phldr="1"/>
      <dgm:spPr/>
      <dgm:t>
        <a:bodyPr/>
        <a:lstStyle/>
        <a:p>
          <a:endParaRPr lang="ru-RU"/>
        </a:p>
      </dgm:t>
    </dgm:pt>
    <dgm:pt modelId="{61F6ED8A-0AC0-4C24-B6AC-D43821AC47A4}">
      <dgm:prSet phldrT="[Текст]" custT="1"/>
      <dgm:spPr/>
      <dgm:t>
        <a:bodyPr/>
        <a:lstStyle/>
        <a:p>
          <a:r>
            <a:rPr lang="ru-RU" sz="1400" b="1" dirty="0" smtClean="0"/>
            <a:t>от 03.04.2014 № ОГ-П12-85пр</a:t>
          </a:r>
          <a:endParaRPr lang="ru-RU" sz="1400" b="1" dirty="0"/>
        </a:p>
      </dgm:t>
    </dgm:pt>
    <dgm:pt modelId="{C3231FE5-1AF8-4F2E-A3C2-9BE8815F0C5C}" type="parTrans" cxnId="{8800E79F-ABCD-41F3-8A57-65B48ABF4640}">
      <dgm:prSet/>
      <dgm:spPr/>
      <dgm:t>
        <a:bodyPr/>
        <a:lstStyle/>
        <a:p>
          <a:endParaRPr lang="ru-RU"/>
        </a:p>
      </dgm:t>
    </dgm:pt>
    <dgm:pt modelId="{BA24FD3A-B4B3-40FD-8A3C-0FD07B26EF7F}" type="sibTrans" cxnId="{8800E79F-ABCD-41F3-8A57-65B48ABF4640}">
      <dgm:prSet/>
      <dgm:spPr/>
      <dgm:t>
        <a:bodyPr/>
        <a:lstStyle/>
        <a:p>
          <a:endParaRPr lang="ru-RU"/>
        </a:p>
      </dgm:t>
    </dgm:pt>
    <dgm:pt modelId="{3E1EEDB9-543D-4F2E-881F-18F4615CEC50}">
      <dgm:prSet phldrT="[Текст]" custT="1"/>
      <dgm:spPr/>
      <dgm:t>
        <a:bodyPr/>
        <a:lstStyle/>
        <a:p>
          <a:pPr algn="l">
            <a:spcAft>
              <a:spcPts val="0"/>
            </a:spcAft>
          </a:pPr>
          <a:endParaRPr lang="ru-RU" sz="2400" dirty="0" smtClean="0"/>
        </a:p>
        <a:p>
          <a:pPr algn="l">
            <a:spcAft>
              <a:spcPts val="0"/>
            </a:spcAft>
          </a:pPr>
          <a:endParaRPr lang="ru-RU" sz="2400" dirty="0" smtClean="0"/>
        </a:p>
        <a:p>
          <a:pPr algn="l">
            <a:spcAft>
              <a:spcPts val="0"/>
            </a:spcAft>
          </a:pPr>
          <a:r>
            <a:rPr lang="ru-RU" sz="2400" dirty="0" smtClean="0"/>
            <a:t>Поручение Заместителя Председателя Правительства Российской Федерации</a:t>
          </a:r>
          <a:br>
            <a:rPr lang="ru-RU" sz="2400" dirty="0" smtClean="0"/>
          </a:br>
          <a:r>
            <a:rPr lang="ru-RU" sz="2400" dirty="0" smtClean="0"/>
            <a:t>О.Ю. </a:t>
          </a:r>
          <a:r>
            <a:rPr lang="ru-RU" sz="2400" dirty="0" err="1" smtClean="0"/>
            <a:t>Голодец</a:t>
          </a:r>
          <a:endParaRPr lang="ru-RU" sz="2400" dirty="0"/>
        </a:p>
      </dgm:t>
    </dgm:pt>
    <dgm:pt modelId="{F3F6AE2E-0096-42AF-83AA-A7347EB76AED}" type="parTrans" cxnId="{4A35E625-1479-4AF7-A243-05A9AC158C0A}">
      <dgm:prSet/>
      <dgm:spPr/>
      <dgm:t>
        <a:bodyPr/>
        <a:lstStyle/>
        <a:p>
          <a:endParaRPr lang="ru-RU"/>
        </a:p>
      </dgm:t>
    </dgm:pt>
    <dgm:pt modelId="{A6028FBF-CF09-4982-A392-7E3CA13E1603}" type="sibTrans" cxnId="{4A35E625-1479-4AF7-A243-05A9AC158C0A}">
      <dgm:prSet/>
      <dgm:spPr/>
      <dgm:t>
        <a:bodyPr/>
        <a:lstStyle/>
        <a:p>
          <a:endParaRPr lang="ru-RU"/>
        </a:p>
      </dgm:t>
    </dgm:pt>
    <dgm:pt modelId="{648F03BF-6316-47B5-9116-07C06859BBEC}">
      <dgm:prSet phldrT="[Текст]" custT="1"/>
      <dgm:spPr/>
      <dgm:t>
        <a:bodyPr/>
        <a:lstStyle/>
        <a:p>
          <a:r>
            <a:rPr lang="ru-RU" sz="1400" b="1" dirty="0" smtClean="0"/>
            <a:t>Приказ Минтруда России </a:t>
          </a:r>
          <a:br>
            <a:rPr lang="ru-RU" sz="1400" b="1" dirty="0" smtClean="0"/>
          </a:br>
          <a:r>
            <a:rPr lang="ru-RU" sz="1400" b="1" dirty="0" smtClean="0"/>
            <a:t>от 22.04.2014 № 270</a:t>
          </a:r>
          <a:endParaRPr lang="ru-RU" sz="1400" b="1" dirty="0"/>
        </a:p>
      </dgm:t>
    </dgm:pt>
    <dgm:pt modelId="{5238D119-255C-41D8-91E5-CA29D520A46E}" type="parTrans" cxnId="{99B9853F-1E57-4919-A0FD-BB9BFD478036}">
      <dgm:prSet/>
      <dgm:spPr/>
      <dgm:t>
        <a:bodyPr/>
        <a:lstStyle/>
        <a:p>
          <a:endParaRPr lang="ru-RU"/>
        </a:p>
      </dgm:t>
    </dgm:pt>
    <dgm:pt modelId="{EA4C6FF2-BB75-44E5-8721-F647C47F598E}" type="sibTrans" cxnId="{99B9853F-1E57-4919-A0FD-BB9BFD478036}">
      <dgm:prSet/>
      <dgm:spPr/>
      <dgm:t>
        <a:bodyPr/>
        <a:lstStyle/>
        <a:p>
          <a:endParaRPr lang="ru-RU"/>
        </a:p>
      </dgm:t>
    </dgm:pt>
    <dgm:pt modelId="{2F1EFCE1-D059-4AE3-B48D-73D763095CF3}">
      <dgm:prSet phldrT="[Текст]" custT="1"/>
      <dgm:spPr/>
      <dgm:t>
        <a:bodyPr/>
        <a:lstStyle/>
        <a:p>
          <a:pPr>
            <a:spcAft>
              <a:spcPts val="0"/>
            </a:spcAft>
          </a:pPr>
          <a:endParaRPr lang="ru-RU" sz="2400" dirty="0" smtClean="0"/>
        </a:p>
        <a:p>
          <a:pPr>
            <a:spcAft>
              <a:spcPts val="0"/>
            </a:spcAft>
          </a:pPr>
          <a:endParaRPr lang="ru-RU" sz="2400" dirty="0" smtClean="0"/>
        </a:p>
        <a:p>
          <a:pPr>
            <a:spcAft>
              <a:spcPts val="0"/>
            </a:spcAft>
          </a:pPr>
          <a:r>
            <a:rPr lang="ru-RU" sz="2400" dirty="0" smtClean="0"/>
            <a:t>Создание рабочей группы по проведению мониторинга Методики</a:t>
          </a:r>
          <a:endParaRPr lang="ru-RU" sz="2400" dirty="0"/>
        </a:p>
      </dgm:t>
    </dgm:pt>
    <dgm:pt modelId="{BCCB831E-1549-468C-B9C2-04A1971FEC8B}" type="parTrans" cxnId="{D9EDE2FA-7938-43E6-A185-270235F94D77}">
      <dgm:prSet/>
      <dgm:spPr/>
      <dgm:t>
        <a:bodyPr/>
        <a:lstStyle/>
        <a:p>
          <a:endParaRPr lang="ru-RU"/>
        </a:p>
      </dgm:t>
    </dgm:pt>
    <dgm:pt modelId="{85F07630-D5DB-4FDA-9468-AA5175A56FE8}" type="sibTrans" cxnId="{D9EDE2FA-7938-43E6-A185-270235F94D77}">
      <dgm:prSet/>
      <dgm:spPr/>
      <dgm:t>
        <a:bodyPr/>
        <a:lstStyle/>
        <a:p>
          <a:endParaRPr lang="ru-RU"/>
        </a:p>
      </dgm:t>
    </dgm:pt>
    <dgm:pt modelId="{91645857-004C-4087-814C-1179B9663808}">
      <dgm:prSet phldrT="[Текст]" custT="1"/>
      <dgm:spPr/>
      <dgm:t>
        <a:bodyPr/>
        <a:lstStyle/>
        <a:p>
          <a:r>
            <a:rPr lang="ru-RU" sz="1400" b="1" dirty="0" smtClean="0"/>
            <a:t>Приказ Минтруда России </a:t>
          </a:r>
          <a:br>
            <a:rPr lang="ru-RU" sz="1400" b="1" dirty="0" smtClean="0"/>
          </a:br>
          <a:r>
            <a:rPr lang="ru-RU" sz="1400" b="1" dirty="0" smtClean="0"/>
            <a:t>от 07.08.2014 № 546</a:t>
          </a:r>
          <a:endParaRPr lang="ru-RU" sz="1400" b="1" dirty="0"/>
        </a:p>
      </dgm:t>
    </dgm:pt>
    <dgm:pt modelId="{7B55B024-C3C7-4A51-8325-1B65FA37A53F}" type="parTrans" cxnId="{34EC4CEC-410E-4996-A5E9-4916A9D3D002}">
      <dgm:prSet/>
      <dgm:spPr/>
      <dgm:t>
        <a:bodyPr/>
        <a:lstStyle/>
        <a:p>
          <a:endParaRPr lang="ru-RU"/>
        </a:p>
      </dgm:t>
    </dgm:pt>
    <dgm:pt modelId="{6FEB3269-BA84-4FF2-B4FF-FD5934E9BB1D}" type="sibTrans" cxnId="{34EC4CEC-410E-4996-A5E9-4916A9D3D002}">
      <dgm:prSet/>
      <dgm:spPr/>
      <dgm:t>
        <a:bodyPr/>
        <a:lstStyle/>
        <a:p>
          <a:endParaRPr lang="ru-RU"/>
        </a:p>
      </dgm:t>
    </dgm:pt>
    <dgm:pt modelId="{7A3924EF-9CD9-4FCC-855C-42BF9D955C12}">
      <dgm:prSet phldrT="[Текст]" custT="1"/>
      <dgm:spPr/>
      <dgm:t>
        <a:bodyPr/>
        <a:lstStyle/>
        <a:p>
          <a:pPr>
            <a:spcAft>
              <a:spcPts val="0"/>
            </a:spcAft>
          </a:pPr>
          <a:endParaRPr lang="ru-RU" sz="2400" dirty="0" smtClean="0"/>
        </a:p>
        <a:p>
          <a:pPr>
            <a:spcAft>
              <a:spcPts val="0"/>
            </a:spcAft>
          </a:pPr>
          <a:endParaRPr lang="ru-RU" sz="2400" dirty="0" smtClean="0"/>
        </a:p>
        <a:p>
          <a:pPr>
            <a:spcAft>
              <a:spcPts val="0"/>
            </a:spcAft>
          </a:pPr>
          <a:r>
            <a:rPr lang="ru-RU" sz="2400" dirty="0" smtClean="0"/>
            <a:t>Анкета для проведения мониторинга</a:t>
          </a:r>
        </a:p>
        <a:p>
          <a:pPr>
            <a:spcAft>
              <a:spcPts val="0"/>
            </a:spcAft>
          </a:pPr>
          <a:r>
            <a:rPr lang="ru-RU" sz="2400" dirty="0" smtClean="0"/>
            <a:t>Методики</a:t>
          </a:r>
          <a:endParaRPr lang="ru-RU" sz="2400" dirty="0"/>
        </a:p>
      </dgm:t>
    </dgm:pt>
    <dgm:pt modelId="{1DE468BA-1170-42C9-BC62-9F0D17AD2CFD}" type="parTrans" cxnId="{0A941A66-5463-400B-B891-13D7ED34C6C1}">
      <dgm:prSet/>
      <dgm:spPr/>
      <dgm:t>
        <a:bodyPr/>
        <a:lstStyle/>
        <a:p>
          <a:endParaRPr lang="ru-RU"/>
        </a:p>
      </dgm:t>
    </dgm:pt>
    <dgm:pt modelId="{8AF4AC0D-6415-4B54-A570-D0272B534AE8}" type="sibTrans" cxnId="{0A941A66-5463-400B-B891-13D7ED34C6C1}">
      <dgm:prSet/>
      <dgm:spPr/>
      <dgm:t>
        <a:bodyPr/>
        <a:lstStyle/>
        <a:p>
          <a:endParaRPr lang="ru-RU"/>
        </a:p>
      </dgm:t>
    </dgm:pt>
    <dgm:pt modelId="{3D4A45D9-ADF7-4CD1-B10E-9F49833E3569}" type="pres">
      <dgm:prSet presAssocID="{878BB63A-CB95-42F6-94F3-504169227072}" presName="Name0" presStyleCnt="0">
        <dgm:presLayoutVars>
          <dgm:dir/>
          <dgm:animLvl val="lvl"/>
          <dgm:resizeHandles val="exact"/>
        </dgm:presLayoutVars>
      </dgm:prSet>
      <dgm:spPr/>
      <dgm:t>
        <a:bodyPr/>
        <a:lstStyle/>
        <a:p>
          <a:endParaRPr lang="ru-RU"/>
        </a:p>
      </dgm:t>
    </dgm:pt>
    <dgm:pt modelId="{2C05317F-8707-490F-94F1-9A8B24E24268}" type="pres">
      <dgm:prSet presAssocID="{61F6ED8A-0AC0-4C24-B6AC-D43821AC47A4}" presName="compositeNode" presStyleCnt="0">
        <dgm:presLayoutVars>
          <dgm:bulletEnabled val="1"/>
        </dgm:presLayoutVars>
      </dgm:prSet>
      <dgm:spPr/>
      <dgm:t>
        <a:bodyPr/>
        <a:lstStyle/>
        <a:p>
          <a:endParaRPr lang="ru-RU"/>
        </a:p>
      </dgm:t>
    </dgm:pt>
    <dgm:pt modelId="{E7429B6A-E77D-4C47-8FFF-6D173526113E}" type="pres">
      <dgm:prSet presAssocID="{61F6ED8A-0AC0-4C24-B6AC-D43821AC47A4}" presName="bgRect" presStyleLbl="node1" presStyleIdx="0" presStyleCnt="3" custLinFactNeighborX="-23" custLinFactNeighborY="-306"/>
      <dgm:spPr/>
      <dgm:t>
        <a:bodyPr/>
        <a:lstStyle/>
        <a:p>
          <a:endParaRPr lang="ru-RU"/>
        </a:p>
      </dgm:t>
    </dgm:pt>
    <dgm:pt modelId="{DDDA7321-1029-4D97-A5E0-4A1DCEB52993}" type="pres">
      <dgm:prSet presAssocID="{61F6ED8A-0AC0-4C24-B6AC-D43821AC47A4}" presName="parentNode" presStyleLbl="node1" presStyleIdx="0" presStyleCnt="3">
        <dgm:presLayoutVars>
          <dgm:chMax val="0"/>
          <dgm:bulletEnabled val="1"/>
        </dgm:presLayoutVars>
      </dgm:prSet>
      <dgm:spPr/>
      <dgm:t>
        <a:bodyPr/>
        <a:lstStyle/>
        <a:p>
          <a:endParaRPr lang="ru-RU"/>
        </a:p>
      </dgm:t>
    </dgm:pt>
    <dgm:pt modelId="{C8BB6CE8-CC53-429C-8A06-0737BE543B6C}" type="pres">
      <dgm:prSet presAssocID="{61F6ED8A-0AC0-4C24-B6AC-D43821AC47A4}" presName="childNode" presStyleLbl="node1" presStyleIdx="0" presStyleCnt="3">
        <dgm:presLayoutVars>
          <dgm:bulletEnabled val="1"/>
        </dgm:presLayoutVars>
      </dgm:prSet>
      <dgm:spPr/>
      <dgm:t>
        <a:bodyPr/>
        <a:lstStyle/>
        <a:p>
          <a:endParaRPr lang="ru-RU"/>
        </a:p>
      </dgm:t>
    </dgm:pt>
    <dgm:pt modelId="{9E4304E7-8391-46BF-9415-541EC673B2BD}" type="pres">
      <dgm:prSet presAssocID="{BA24FD3A-B4B3-40FD-8A3C-0FD07B26EF7F}" presName="hSp" presStyleCnt="0"/>
      <dgm:spPr/>
      <dgm:t>
        <a:bodyPr/>
        <a:lstStyle/>
        <a:p>
          <a:endParaRPr lang="ru-RU"/>
        </a:p>
      </dgm:t>
    </dgm:pt>
    <dgm:pt modelId="{4F81A723-7282-4BC5-BBF3-9967E1BAB9EA}" type="pres">
      <dgm:prSet presAssocID="{BA24FD3A-B4B3-40FD-8A3C-0FD07B26EF7F}" presName="vProcSp" presStyleCnt="0"/>
      <dgm:spPr/>
      <dgm:t>
        <a:bodyPr/>
        <a:lstStyle/>
        <a:p>
          <a:endParaRPr lang="ru-RU"/>
        </a:p>
      </dgm:t>
    </dgm:pt>
    <dgm:pt modelId="{31F374FE-3CB6-43F5-8EAC-1C7D4BC9A834}" type="pres">
      <dgm:prSet presAssocID="{BA24FD3A-B4B3-40FD-8A3C-0FD07B26EF7F}" presName="vSp1" presStyleCnt="0"/>
      <dgm:spPr/>
      <dgm:t>
        <a:bodyPr/>
        <a:lstStyle/>
        <a:p>
          <a:endParaRPr lang="ru-RU"/>
        </a:p>
      </dgm:t>
    </dgm:pt>
    <dgm:pt modelId="{23F2AD5F-017C-4478-8FB9-BCC7AA6E9B8F}" type="pres">
      <dgm:prSet presAssocID="{BA24FD3A-B4B3-40FD-8A3C-0FD07B26EF7F}" presName="simulatedConn" presStyleLbl="solidFgAcc1" presStyleIdx="0" presStyleCnt="2"/>
      <dgm:spPr/>
      <dgm:t>
        <a:bodyPr/>
        <a:lstStyle/>
        <a:p>
          <a:endParaRPr lang="ru-RU"/>
        </a:p>
      </dgm:t>
    </dgm:pt>
    <dgm:pt modelId="{64DFB183-4D10-48DF-A22B-97C6C91FB5EC}" type="pres">
      <dgm:prSet presAssocID="{BA24FD3A-B4B3-40FD-8A3C-0FD07B26EF7F}" presName="vSp2" presStyleCnt="0"/>
      <dgm:spPr/>
      <dgm:t>
        <a:bodyPr/>
        <a:lstStyle/>
        <a:p>
          <a:endParaRPr lang="ru-RU"/>
        </a:p>
      </dgm:t>
    </dgm:pt>
    <dgm:pt modelId="{6053E2D5-E333-4581-B30D-D54700B6F652}" type="pres">
      <dgm:prSet presAssocID="{BA24FD3A-B4B3-40FD-8A3C-0FD07B26EF7F}" presName="sibTrans" presStyleCnt="0"/>
      <dgm:spPr/>
      <dgm:t>
        <a:bodyPr/>
        <a:lstStyle/>
        <a:p>
          <a:endParaRPr lang="ru-RU"/>
        </a:p>
      </dgm:t>
    </dgm:pt>
    <dgm:pt modelId="{2EC8D0BC-6D70-4ACD-9301-4593886E232D}" type="pres">
      <dgm:prSet presAssocID="{648F03BF-6316-47B5-9116-07C06859BBEC}" presName="compositeNode" presStyleCnt="0">
        <dgm:presLayoutVars>
          <dgm:bulletEnabled val="1"/>
        </dgm:presLayoutVars>
      </dgm:prSet>
      <dgm:spPr/>
      <dgm:t>
        <a:bodyPr/>
        <a:lstStyle/>
        <a:p>
          <a:endParaRPr lang="ru-RU"/>
        </a:p>
      </dgm:t>
    </dgm:pt>
    <dgm:pt modelId="{EAA89DDB-0711-4194-8E41-49E0CD0F417C}" type="pres">
      <dgm:prSet presAssocID="{648F03BF-6316-47B5-9116-07C06859BBEC}" presName="bgRect" presStyleLbl="node1" presStyleIdx="1" presStyleCnt="3" custScaleX="95180"/>
      <dgm:spPr/>
      <dgm:t>
        <a:bodyPr/>
        <a:lstStyle/>
        <a:p>
          <a:endParaRPr lang="ru-RU"/>
        </a:p>
      </dgm:t>
    </dgm:pt>
    <dgm:pt modelId="{B80A84F0-FC8C-4EA9-95C6-2D3C004290B7}" type="pres">
      <dgm:prSet presAssocID="{648F03BF-6316-47B5-9116-07C06859BBEC}" presName="parentNode" presStyleLbl="node1" presStyleIdx="1" presStyleCnt="3">
        <dgm:presLayoutVars>
          <dgm:chMax val="0"/>
          <dgm:bulletEnabled val="1"/>
        </dgm:presLayoutVars>
      </dgm:prSet>
      <dgm:spPr/>
      <dgm:t>
        <a:bodyPr/>
        <a:lstStyle/>
        <a:p>
          <a:endParaRPr lang="ru-RU"/>
        </a:p>
      </dgm:t>
    </dgm:pt>
    <dgm:pt modelId="{56AAF754-4FA5-4B6B-9CC8-E6D1B2E1E1EA}" type="pres">
      <dgm:prSet presAssocID="{648F03BF-6316-47B5-9116-07C06859BBEC}" presName="childNode" presStyleLbl="node1" presStyleIdx="1" presStyleCnt="3">
        <dgm:presLayoutVars>
          <dgm:bulletEnabled val="1"/>
        </dgm:presLayoutVars>
      </dgm:prSet>
      <dgm:spPr/>
      <dgm:t>
        <a:bodyPr/>
        <a:lstStyle/>
        <a:p>
          <a:endParaRPr lang="ru-RU"/>
        </a:p>
      </dgm:t>
    </dgm:pt>
    <dgm:pt modelId="{170D8323-C95F-4B44-ABC1-B67B05EBF48A}" type="pres">
      <dgm:prSet presAssocID="{EA4C6FF2-BB75-44E5-8721-F647C47F598E}" presName="hSp" presStyleCnt="0"/>
      <dgm:spPr/>
      <dgm:t>
        <a:bodyPr/>
        <a:lstStyle/>
        <a:p>
          <a:endParaRPr lang="ru-RU"/>
        </a:p>
      </dgm:t>
    </dgm:pt>
    <dgm:pt modelId="{B9CF446F-1663-4150-AB0C-A1729C07C60B}" type="pres">
      <dgm:prSet presAssocID="{EA4C6FF2-BB75-44E5-8721-F647C47F598E}" presName="vProcSp" presStyleCnt="0"/>
      <dgm:spPr/>
      <dgm:t>
        <a:bodyPr/>
        <a:lstStyle/>
        <a:p>
          <a:endParaRPr lang="ru-RU"/>
        </a:p>
      </dgm:t>
    </dgm:pt>
    <dgm:pt modelId="{C9E7AA3C-2E3F-451A-8451-530A930F0F31}" type="pres">
      <dgm:prSet presAssocID="{EA4C6FF2-BB75-44E5-8721-F647C47F598E}" presName="vSp1" presStyleCnt="0"/>
      <dgm:spPr/>
      <dgm:t>
        <a:bodyPr/>
        <a:lstStyle/>
        <a:p>
          <a:endParaRPr lang="ru-RU"/>
        </a:p>
      </dgm:t>
    </dgm:pt>
    <dgm:pt modelId="{DBE4C111-79D5-484E-B9CB-322A51AA8F76}" type="pres">
      <dgm:prSet presAssocID="{EA4C6FF2-BB75-44E5-8721-F647C47F598E}" presName="simulatedConn" presStyleLbl="solidFgAcc1" presStyleIdx="1" presStyleCnt="2"/>
      <dgm:spPr/>
      <dgm:t>
        <a:bodyPr/>
        <a:lstStyle/>
        <a:p>
          <a:endParaRPr lang="ru-RU"/>
        </a:p>
      </dgm:t>
    </dgm:pt>
    <dgm:pt modelId="{2A2BF070-E6FC-4FDC-A900-3FCF4539F4BC}" type="pres">
      <dgm:prSet presAssocID="{EA4C6FF2-BB75-44E5-8721-F647C47F598E}" presName="vSp2" presStyleCnt="0"/>
      <dgm:spPr/>
      <dgm:t>
        <a:bodyPr/>
        <a:lstStyle/>
        <a:p>
          <a:endParaRPr lang="ru-RU"/>
        </a:p>
      </dgm:t>
    </dgm:pt>
    <dgm:pt modelId="{FA4388A3-27A9-4A44-9A37-988541690BAC}" type="pres">
      <dgm:prSet presAssocID="{EA4C6FF2-BB75-44E5-8721-F647C47F598E}" presName="sibTrans" presStyleCnt="0"/>
      <dgm:spPr/>
      <dgm:t>
        <a:bodyPr/>
        <a:lstStyle/>
        <a:p>
          <a:endParaRPr lang="ru-RU"/>
        </a:p>
      </dgm:t>
    </dgm:pt>
    <dgm:pt modelId="{8B89AA25-1D86-4B32-BDC7-8C1A7CE98BFE}" type="pres">
      <dgm:prSet presAssocID="{91645857-004C-4087-814C-1179B9663808}" presName="compositeNode" presStyleCnt="0">
        <dgm:presLayoutVars>
          <dgm:bulletEnabled val="1"/>
        </dgm:presLayoutVars>
      </dgm:prSet>
      <dgm:spPr/>
      <dgm:t>
        <a:bodyPr/>
        <a:lstStyle/>
        <a:p>
          <a:endParaRPr lang="ru-RU"/>
        </a:p>
      </dgm:t>
    </dgm:pt>
    <dgm:pt modelId="{3DBDE519-00DC-42AC-8B93-8E3A25E5E5CE}" type="pres">
      <dgm:prSet presAssocID="{91645857-004C-4087-814C-1179B9663808}" presName="bgRect" presStyleLbl="node1" presStyleIdx="2" presStyleCnt="3" custScaleX="93843" custScaleY="101897"/>
      <dgm:spPr/>
      <dgm:t>
        <a:bodyPr/>
        <a:lstStyle/>
        <a:p>
          <a:endParaRPr lang="ru-RU"/>
        </a:p>
      </dgm:t>
    </dgm:pt>
    <dgm:pt modelId="{46683551-924C-457A-82FB-2F83789FF311}" type="pres">
      <dgm:prSet presAssocID="{91645857-004C-4087-814C-1179B9663808}" presName="parentNode" presStyleLbl="node1" presStyleIdx="2" presStyleCnt="3">
        <dgm:presLayoutVars>
          <dgm:chMax val="0"/>
          <dgm:bulletEnabled val="1"/>
        </dgm:presLayoutVars>
      </dgm:prSet>
      <dgm:spPr/>
      <dgm:t>
        <a:bodyPr/>
        <a:lstStyle/>
        <a:p>
          <a:endParaRPr lang="ru-RU"/>
        </a:p>
      </dgm:t>
    </dgm:pt>
    <dgm:pt modelId="{E4927D95-E52A-44D5-978C-A5A8C2A9260D}" type="pres">
      <dgm:prSet presAssocID="{91645857-004C-4087-814C-1179B9663808}" presName="childNode" presStyleLbl="node1" presStyleIdx="2" presStyleCnt="3">
        <dgm:presLayoutVars>
          <dgm:bulletEnabled val="1"/>
        </dgm:presLayoutVars>
      </dgm:prSet>
      <dgm:spPr/>
      <dgm:t>
        <a:bodyPr/>
        <a:lstStyle/>
        <a:p>
          <a:endParaRPr lang="ru-RU"/>
        </a:p>
      </dgm:t>
    </dgm:pt>
  </dgm:ptLst>
  <dgm:cxnLst>
    <dgm:cxn modelId="{BF9F9C8D-8D76-4D9B-8149-094BC5F05EE8}" type="presOf" srcId="{648F03BF-6316-47B5-9116-07C06859BBEC}" destId="{B80A84F0-FC8C-4EA9-95C6-2D3C004290B7}" srcOrd="1" destOrd="0" presId="urn:microsoft.com/office/officeart/2005/8/layout/hProcess7#1"/>
    <dgm:cxn modelId="{93492FFC-004B-4C64-BB84-6AC44C272AF5}" type="presOf" srcId="{648F03BF-6316-47B5-9116-07C06859BBEC}" destId="{EAA89DDB-0711-4194-8E41-49E0CD0F417C}" srcOrd="0" destOrd="0" presId="urn:microsoft.com/office/officeart/2005/8/layout/hProcess7#1"/>
    <dgm:cxn modelId="{F01BCFBF-7D68-4605-A62B-4133C26ED6AF}" type="presOf" srcId="{878BB63A-CB95-42F6-94F3-504169227072}" destId="{3D4A45D9-ADF7-4CD1-B10E-9F49833E3569}" srcOrd="0" destOrd="0" presId="urn:microsoft.com/office/officeart/2005/8/layout/hProcess7#1"/>
    <dgm:cxn modelId="{99B9853F-1E57-4919-A0FD-BB9BFD478036}" srcId="{878BB63A-CB95-42F6-94F3-504169227072}" destId="{648F03BF-6316-47B5-9116-07C06859BBEC}" srcOrd="1" destOrd="0" parTransId="{5238D119-255C-41D8-91E5-CA29D520A46E}" sibTransId="{EA4C6FF2-BB75-44E5-8721-F647C47F598E}"/>
    <dgm:cxn modelId="{D9EDE2FA-7938-43E6-A185-270235F94D77}" srcId="{648F03BF-6316-47B5-9116-07C06859BBEC}" destId="{2F1EFCE1-D059-4AE3-B48D-73D763095CF3}" srcOrd="0" destOrd="0" parTransId="{BCCB831E-1549-468C-B9C2-04A1971FEC8B}" sibTransId="{85F07630-D5DB-4FDA-9468-AA5175A56FE8}"/>
    <dgm:cxn modelId="{0A941A66-5463-400B-B891-13D7ED34C6C1}" srcId="{91645857-004C-4087-814C-1179B9663808}" destId="{7A3924EF-9CD9-4FCC-855C-42BF9D955C12}" srcOrd="0" destOrd="0" parTransId="{1DE468BA-1170-42C9-BC62-9F0D17AD2CFD}" sibTransId="{8AF4AC0D-6415-4B54-A570-D0272B534AE8}"/>
    <dgm:cxn modelId="{123DFC55-CD56-4CB9-8055-4FAF24DC2A59}" type="presOf" srcId="{61F6ED8A-0AC0-4C24-B6AC-D43821AC47A4}" destId="{E7429B6A-E77D-4C47-8FFF-6D173526113E}" srcOrd="0" destOrd="0" presId="urn:microsoft.com/office/officeart/2005/8/layout/hProcess7#1"/>
    <dgm:cxn modelId="{E3D590D1-00C0-4DBB-B6B8-E6172729B33D}" type="presOf" srcId="{91645857-004C-4087-814C-1179B9663808}" destId="{46683551-924C-457A-82FB-2F83789FF311}" srcOrd="1" destOrd="0" presId="urn:microsoft.com/office/officeart/2005/8/layout/hProcess7#1"/>
    <dgm:cxn modelId="{8800E79F-ABCD-41F3-8A57-65B48ABF4640}" srcId="{878BB63A-CB95-42F6-94F3-504169227072}" destId="{61F6ED8A-0AC0-4C24-B6AC-D43821AC47A4}" srcOrd="0" destOrd="0" parTransId="{C3231FE5-1AF8-4F2E-A3C2-9BE8815F0C5C}" sibTransId="{BA24FD3A-B4B3-40FD-8A3C-0FD07B26EF7F}"/>
    <dgm:cxn modelId="{34EC4CEC-410E-4996-A5E9-4916A9D3D002}" srcId="{878BB63A-CB95-42F6-94F3-504169227072}" destId="{91645857-004C-4087-814C-1179B9663808}" srcOrd="2" destOrd="0" parTransId="{7B55B024-C3C7-4A51-8325-1B65FA37A53F}" sibTransId="{6FEB3269-BA84-4FF2-B4FF-FD5934E9BB1D}"/>
    <dgm:cxn modelId="{1ED07CC5-C48A-4343-B00E-F8803742F7BC}" type="presOf" srcId="{91645857-004C-4087-814C-1179B9663808}" destId="{3DBDE519-00DC-42AC-8B93-8E3A25E5E5CE}" srcOrd="0" destOrd="0" presId="urn:microsoft.com/office/officeart/2005/8/layout/hProcess7#1"/>
    <dgm:cxn modelId="{8895122A-AB70-4947-9320-6F1AE2CA35F4}" type="presOf" srcId="{7A3924EF-9CD9-4FCC-855C-42BF9D955C12}" destId="{E4927D95-E52A-44D5-978C-A5A8C2A9260D}" srcOrd="0" destOrd="0" presId="urn:microsoft.com/office/officeart/2005/8/layout/hProcess7#1"/>
    <dgm:cxn modelId="{C1DA3A8D-F942-4773-AEC0-F9DEB98549A0}" type="presOf" srcId="{3E1EEDB9-543D-4F2E-881F-18F4615CEC50}" destId="{C8BB6CE8-CC53-429C-8A06-0737BE543B6C}" srcOrd="0" destOrd="0" presId="urn:microsoft.com/office/officeart/2005/8/layout/hProcess7#1"/>
    <dgm:cxn modelId="{47CDEFAC-CDFF-4219-A5F9-04D509E45945}" type="presOf" srcId="{61F6ED8A-0AC0-4C24-B6AC-D43821AC47A4}" destId="{DDDA7321-1029-4D97-A5E0-4A1DCEB52993}" srcOrd="1" destOrd="0" presId="urn:microsoft.com/office/officeart/2005/8/layout/hProcess7#1"/>
    <dgm:cxn modelId="{4A35E625-1479-4AF7-A243-05A9AC158C0A}" srcId="{61F6ED8A-0AC0-4C24-B6AC-D43821AC47A4}" destId="{3E1EEDB9-543D-4F2E-881F-18F4615CEC50}" srcOrd="0" destOrd="0" parTransId="{F3F6AE2E-0096-42AF-83AA-A7347EB76AED}" sibTransId="{A6028FBF-CF09-4982-A392-7E3CA13E1603}"/>
    <dgm:cxn modelId="{90DA9BEA-57C2-478B-BB7E-CC59333A5657}" type="presOf" srcId="{2F1EFCE1-D059-4AE3-B48D-73D763095CF3}" destId="{56AAF754-4FA5-4B6B-9CC8-E6D1B2E1E1EA}" srcOrd="0" destOrd="0" presId="urn:microsoft.com/office/officeart/2005/8/layout/hProcess7#1"/>
    <dgm:cxn modelId="{5571E272-E2E3-4479-AFF9-823D229C3A21}" type="presParOf" srcId="{3D4A45D9-ADF7-4CD1-B10E-9F49833E3569}" destId="{2C05317F-8707-490F-94F1-9A8B24E24268}" srcOrd="0" destOrd="0" presId="urn:microsoft.com/office/officeart/2005/8/layout/hProcess7#1"/>
    <dgm:cxn modelId="{29DC0720-8DE3-48CB-8843-0737959F655B}" type="presParOf" srcId="{2C05317F-8707-490F-94F1-9A8B24E24268}" destId="{E7429B6A-E77D-4C47-8FFF-6D173526113E}" srcOrd="0" destOrd="0" presId="urn:microsoft.com/office/officeart/2005/8/layout/hProcess7#1"/>
    <dgm:cxn modelId="{D7271877-94DE-43B8-8473-ED3DEB078D7C}" type="presParOf" srcId="{2C05317F-8707-490F-94F1-9A8B24E24268}" destId="{DDDA7321-1029-4D97-A5E0-4A1DCEB52993}" srcOrd="1" destOrd="0" presId="urn:microsoft.com/office/officeart/2005/8/layout/hProcess7#1"/>
    <dgm:cxn modelId="{05FECA06-2327-4B4F-B7EA-FD8A94FDA547}" type="presParOf" srcId="{2C05317F-8707-490F-94F1-9A8B24E24268}" destId="{C8BB6CE8-CC53-429C-8A06-0737BE543B6C}" srcOrd="2" destOrd="0" presId="urn:microsoft.com/office/officeart/2005/8/layout/hProcess7#1"/>
    <dgm:cxn modelId="{5519C7B8-8BDA-4F5E-940D-0E930ED49C8F}" type="presParOf" srcId="{3D4A45D9-ADF7-4CD1-B10E-9F49833E3569}" destId="{9E4304E7-8391-46BF-9415-541EC673B2BD}" srcOrd="1" destOrd="0" presId="urn:microsoft.com/office/officeart/2005/8/layout/hProcess7#1"/>
    <dgm:cxn modelId="{C6D261C4-C3D7-4EDA-B87A-6314F2BD3BDB}" type="presParOf" srcId="{3D4A45D9-ADF7-4CD1-B10E-9F49833E3569}" destId="{4F81A723-7282-4BC5-BBF3-9967E1BAB9EA}" srcOrd="2" destOrd="0" presId="urn:microsoft.com/office/officeart/2005/8/layout/hProcess7#1"/>
    <dgm:cxn modelId="{FF149AEA-96C1-49E1-AEBB-9E36062D9F4D}" type="presParOf" srcId="{4F81A723-7282-4BC5-BBF3-9967E1BAB9EA}" destId="{31F374FE-3CB6-43F5-8EAC-1C7D4BC9A834}" srcOrd="0" destOrd="0" presId="urn:microsoft.com/office/officeart/2005/8/layout/hProcess7#1"/>
    <dgm:cxn modelId="{6A7ACBE1-A0EC-4993-84CC-9820EE5212EB}" type="presParOf" srcId="{4F81A723-7282-4BC5-BBF3-9967E1BAB9EA}" destId="{23F2AD5F-017C-4478-8FB9-BCC7AA6E9B8F}" srcOrd="1" destOrd="0" presId="urn:microsoft.com/office/officeart/2005/8/layout/hProcess7#1"/>
    <dgm:cxn modelId="{E011861E-BA87-448C-A970-FE915FA79EC6}" type="presParOf" srcId="{4F81A723-7282-4BC5-BBF3-9967E1BAB9EA}" destId="{64DFB183-4D10-48DF-A22B-97C6C91FB5EC}" srcOrd="2" destOrd="0" presId="urn:microsoft.com/office/officeart/2005/8/layout/hProcess7#1"/>
    <dgm:cxn modelId="{80A20DC7-1889-4300-88E3-998513723C1C}" type="presParOf" srcId="{3D4A45D9-ADF7-4CD1-B10E-9F49833E3569}" destId="{6053E2D5-E333-4581-B30D-D54700B6F652}" srcOrd="3" destOrd="0" presId="urn:microsoft.com/office/officeart/2005/8/layout/hProcess7#1"/>
    <dgm:cxn modelId="{618A8453-8F6A-48F3-AAE2-C89C095178A9}" type="presParOf" srcId="{3D4A45D9-ADF7-4CD1-B10E-9F49833E3569}" destId="{2EC8D0BC-6D70-4ACD-9301-4593886E232D}" srcOrd="4" destOrd="0" presId="urn:microsoft.com/office/officeart/2005/8/layout/hProcess7#1"/>
    <dgm:cxn modelId="{B285E772-451E-4F58-834D-693E8E047C65}" type="presParOf" srcId="{2EC8D0BC-6D70-4ACD-9301-4593886E232D}" destId="{EAA89DDB-0711-4194-8E41-49E0CD0F417C}" srcOrd="0" destOrd="0" presId="urn:microsoft.com/office/officeart/2005/8/layout/hProcess7#1"/>
    <dgm:cxn modelId="{B35D74E5-0DBF-4E50-B320-B1F1A254BCA1}" type="presParOf" srcId="{2EC8D0BC-6D70-4ACD-9301-4593886E232D}" destId="{B80A84F0-FC8C-4EA9-95C6-2D3C004290B7}" srcOrd="1" destOrd="0" presId="urn:microsoft.com/office/officeart/2005/8/layout/hProcess7#1"/>
    <dgm:cxn modelId="{F710C5AD-9D1E-470A-90C6-DC1953E458AA}" type="presParOf" srcId="{2EC8D0BC-6D70-4ACD-9301-4593886E232D}" destId="{56AAF754-4FA5-4B6B-9CC8-E6D1B2E1E1EA}" srcOrd="2" destOrd="0" presId="urn:microsoft.com/office/officeart/2005/8/layout/hProcess7#1"/>
    <dgm:cxn modelId="{706657A0-E77C-47E5-8770-9E4466F2C205}" type="presParOf" srcId="{3D4A45D9-ADF7-4CD1-B10E-9F49833E3569}" destId="{170D8323-C95F-4B44-ABC1-B67B05EBF48A}" srcOrd="5" destOrd="0" presId="urn:microsoft.com/office/officeart/2005/8/layout/hProcess7#1"/>
    <dgm:cxn modelId="{EFF6EC1A-DAF7-4C43-B6D3-04D99D223899}" type="presParOf" srcId="{3D4A45D9-ADF7-4CD1-B10E-9F49833E3569}" destId="{B9CF446F-1663-4150-AB0C-A1729C07C60B}" srcOrd="6" destOrd="0" presId="urn:microsoft.com/office/officeart/2005/8/layout/hProcess7#1"/>
    <dgm:cxn modelId="{B8DB96F0-4C17-48D1-81A2-4F336341C42A}" type="presParOf" srcId="{B9CF446F-1663-4150-AB0C-A1729C07C60B}" destId="{C9E7AA3C-2E3F-451A-8451-530A930F0F31}" srcOrd="0" destOrd="0" presId="urn:microsoft.com/office/officeart/2005/8/layout/hProcess7#1"/>
    <dgm:cxn modelId="{DCE107C2-8839-47BB-BA77-96CC73E535BC}" type="presParOf" srcId="{B9CF446F-1663-4150-AB0C-A1729C07C60B}" destId="{DBE4C111-79D5-484E-B9CB-322A51AA8F76}" srcOrd="1" destOrd="0" presId="urn:microsoft.com/office/officeart/2005/8/layout/hProcess7#1"/>
    <dgm:cxn modelId="{29A7D922-E6F4-47F3-9341-E3144CE3C5F5}" type="presParOf" srcId="{B9CF446F-1663-4150-AB0C-A1729C07C60B}" destId="{2A2BF070-E6FC-4FDC-A900-3FCF4539F4BC}" srcOrd="2" destOrd="0" presId="urn:microsoft.com/office/officeart/2005/8/layout/hProcess7#1"/>
    <dgm:cxn modelId="{95A470EC-CE97-4F07-BECC-FB0E7316ABDA}" type="presParOf" srcId="{3D4A45D9-ADF7-4CD1-B10E-9F49833E3569}" destId="{FA4388A3-27A9-4A44-9A37-988541690BAC}" srcOrd="7" destOrd="0" presId="urn:microsoft.com/office/officeart/2005/8/layout/hProcess7#1"/>
    <dgm:cxn modelId="{9A93F830-5100-4158-A832-131F1D091FA3}" type="presParOf" srcId="{3D4A45D9-ADF7-4CD1-B10E-9F49833E3569}" destId="{8B89AA25-1D86-4B32-BDC7-8C1A7CE98BFE}" srcOrd="8" destOrd="0" presId="urn:microsoft.com/office/officeart/2005/8/layout/hProcess7#1"/>
    <dgm:cxn modelId="{E63AD984-2DDA-4232-B00E-261D902C08AA}" type="presParOf" srcId="{8B89AA25-1D86-4B32-BDC7-8C1A7CE98BFE}" destId="{3DBDE519-00DC-42AC-8B93-8E3A25E5E5CE}" srcOrd="0" destOrd="0" presId="urn:microsoft.com/office/officeart/2005/8/layout/hProcess7#1"/>
    <dgm:cxn modelId="{F741474A-6437-426B-8643-01B66CBDBE87}" type="presParOf" srcId="{8B89AA25-1D86-4B32-BDC7-8C1A7CE98BFE}" destId="{46683551-924C-457A-82FB-2F83789FF311}" srcOrd="1" destOrd="0" presId="urn:microsoft.com/office/officeart/2005/8/layout/hProcess7#1"/>
    <dgm:cxn modelId="{E83AFFBD-0101-4FEC-8983-1C4E3FB7354D}" type="presParOf" srcId="{8B89AA25-1D86-4B32-BDC7-8C1A7CE98BFE}" destId="{E4927D95-E52A-44D5-978C-A5A8C2A9260D}" srcOrd="2" destOrd="0" presId="urn:microsoft.com/office/officeart/2005/8/layout/hProcess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465D4E-44F8-4397-9622-CA4D15D28A03}" type="doc">
      <dgm:prSet loTypeId="urn:microsoft.com/office/officeart/2005/8/layout/vList6" loCatId="process" qsTypeId="urn:microsoft.com/office/officeart/2005/8/quickstyle/3d2" qsCatId="3D" csTypeId="urn:microsoft.com/office/officeart/2005/8/colors/accent1_2" csCatId="accent1" phldr="1"/>
      <dgm:spPr/>
      <dgm:t>
        <a:bodyPr/>
        <a:lstStyle/>
        <a:p>
          <a:endParaRPr lang="ru-RU"/>
        </a:p>
      </dgm:t>
    </dgm:pt>
    <dgm:pt modelId="{38C2F047-C573-491D-95D4-D9BFEF6BF0CD}">
      <dgm:prSet phldrT="[Текст]" custT="1"/>
      <dgm:spPr/>
      <dgm:t>
        <a:bodyPr/>
        <a:lstStyle/>
        <a:p>
          <a:pPr algn="ctr"/>
          <a:endParaRPr lang="ru-RU" sz="2400" dirty="0" smtClean="0"/>
        </a:p>
        <a:p>
          <a:pPr algn="ctr"/>
          <a:r>
            <a:rPr lang="ru-RU" sz="2400" dirty="0" smtClean="0"/>
            <a:t>Форма анкеты направлена в органы исполнительной власти по охране труда субъектов РФ, объединения работодателей и профсоюзов, организации, оказывающие услуги по проведению СОУТ, размещена на официальном сайте Минтруда России</a:t>
          </a:r>
        </a:p>
        <a:p>
          <a:pPr algn="ctr"/>
          <a:endParaRPr lang="ru-RU" sz="2400" dirty="0" smtClean="0"/>
        </a:p>
        <a:p>
          <a:pPr algn="ctr"/>
          <a:endParaRPr lang="ru-RU" sz="2400" dirty="0"/>
        </a:p>
      </dgm:t>
    </dgm:pt>
    <dgm:pt modelId="{6AA58A66-C893-4D70-97A0-47596996874C}" type="parTrans" cxnId="{E3EB1ECD-4AFB-4600-AD35-F3E5113E6A67}">
      <dgm:prSet/>
      <dgm:spPr/>
      <dgm:t>
        <a:bodyPr/>
        <a:lstStyle/>
        <a:p>
          <a:endParaRPr lang="ru-RU"/>
        </a:p>
      </dgm:t>
    </dgm:pt>
    <dgm:pt modelId="{5CF3600F-5694-4CC3-B8D0-FF331A66412D}" type="sibTrans" cxnId="{E3EB1ECD-4AFB-4600-AD35-F3E5113E6A67}">
      <dgm:prSet/>
      <dgm:spPr/>
      <dgm:t>
        <a:bodyPr/>
        <a:lstStyle/>
        <a:p>
          <a:endParaRPr lang="ru-RU"/>
        </a:p>
      </dgm:t>
    </dgm:pt>
    <dgm:pt modelId="{93E62D83-8315-47A6-A696-5A9880FD9C32}">
      <dgm:prSet phldrT="[Текст]" custT="1"/>
      <dgm:spPr/>
      <dgm:t>
        <a:bodyPr/>
        <a:lstStyle/>
        <a:p>
          <a:r>
            <a:rPr lang="ru-RU" sz="2200" dirty="0" smtClean="0"/>
            <a:t>В Минтруд России   поступило </a:t>
          </a:r>
          <a:r>
            <a:rPr lang="ru-RU" sz="2200" smtClean="0"/>
            <a:t>более 800 </a:t>
          </a:r>
          <a:r>
            <a:rPr lang="ru-RU" sz="2200" dirty="0" smtClean="0"/>
            <a:t>предложений по внесению изменений в Методику СОУТ</a:t>
          </a:r>
          <a:endParaRPr lang="ru-RU" sz="2200" dirty="0"/>
        </a:p>
      </dgm:t>
    </dgm:pt>
    <dgm:pt modelId="{943B8F75-DF66-4A38-B77C-73A0819B1DCB}" type="parTrans" cxnId="{D22D3904-BADE-4D07-B630-B58D3B54C2CF}">
      <dgm:prSet/>
      <dgm:spPr/>
      <dgm:t>
        <a:bodyPr/>
        <a:lstStyle/>
        <a:p>
          <a:endParaRPr lang="ru-RU"/>
        </a:p>
      </dgm:t>
    </dgm:pt>
    <dgm:pt modelId="{9B4F1798-B240-4A91-83B4-AEE4C1577B1F}" type="sibTrans" cxnId="{D22D3904-BADE-4D07-B630-B58D3B54C2CF}">
      <dgm:prSet/>
      <dgm:spPr/>
      <dgm:t>
        <a:bodyPr/>
        <a:lstStyle/>
        <a:p>
          <a:endParaRPr lang="ru-RU"/>
        </a:p>
      </dgm:t>
    </dgm:pt>
    <dgm:pt modelId="{485529F1-170D-49AB-A432-113460645514}">
      <dgm:prSet phldrT="[Текст]" custT="1"/>
      <dgm:spPr/>
      <dgm:t>
        <a:bodyPr/>
        <a:lstStyle/>
        <a:p>
          <a:r>
            <a:rPr lang="ru-RU" sz="2200" dirty="0" smtClean="0"/>
            <a:t>Сформулированы предварительные предложения по корректировке приказа Минтруда России от 24.01.2014 № 33н</a:t>
          </a:r>
          <a:endParaRPr lang="ru-RU" sz="2200" dirty="0"/>
        </a:p>
      </dgm:t>
    </dgm:pt>
    <dgm:pt modelId="{50489C46-4C5A-44A4-88F0-050744920915}" type="parTrans" cxnId="{01271D14-B086-4A2F-9538-16624954B3E9}">
      <dgm:prSet/>
      <dgm:spPr/>
      <dgm:t>
        <a:bodyPr/>
        <a:lstStyle/>
        <a:p>
          <a:endParaRPr lang="ru-RU"/>
        </a:p>
      </dgm:t>
    </dgm:pt>
    <dgm:pt modelId="{C81B6A10-4539-4649-9ED1-54B50D334E9C}" type="sibTrans" cxnId="{01271D14-B086-4A2F-9538-16624954B3E9}">
      <dgm:prSet/>
      <dgm:spPr/>
      <dgm:t>
        <a:bodyPr/>
        <a:lstStyle/>
        <a:p>
          <a:endParaRPr lang="ru-RU"/>
        </a:p>
      </dgm:t>
    </dgm:pt>
    <dgm:pt modelId="{8BA0ADDB-3F2D-4033-803D-313B9F798234}">
      <dgm:prSet phldrT="[Текст]" custT="1"/>
      <dgm:spPr/>
      <dgm:t>
        <a:bodyPr/>
        <a:lstStyle/>
        <a:p>
          <a:endParaRPr lang="ru-RU" sz="2200" dirty="0"/>
        </a:p>
      </dgm:t>
    </dgm:pt>
    <dgm:pt modelId="{C152ABF0-B436-49A8-971A-F5ECD57E58A3}" type="parTrans" cxnId="{596A88E9-FC16-48CF-BB35-422AB3274BFB}">
      <dgm:prSet/>
      <dgm:spPr/>
      <dgm:t>
        <a:bodyPr/>
        <a:lstStyle/>
        <a:p>
          <a:endParaRPr lang="ru-RU"/>
        </a:p>
      </dgm:t>
    </dgm:pt>
    <dgm:pt modelId="{493303DE-D26F-498B-8857-F11C74ADBB08}" type="sibTrans" cxnId="{596A88E9-FC16-48CF-BB35-422AB3274BFB}">
      <dgm:prSet/>
      <dgm:spPr/>
      <dgm:t>
        <a:bodyPr/>
        <a:lstStyle/>
        <a:p>
          <a:endParaRPr lang="ru-RU"/>
        </a:p>
      </dgm:t>
    </dgm:pt>
    <dgm:pt modelId="{4A751725-3579-4A7C-9C7C-5D8B386DAECB}" type="pres">
      <dgm:prSet presAssocID="{51465D4E-44F8-4397-9622-CA4D15D28A03}" presName="Name0" presStyleCnt="0">
        <dgm:presLayoutVars>
          <dgm:dir/>
          <dgm:animLvl val="lvl"/>
          <dgm:resizeHandles/>
        </dgm:presLayoutVars>
      </dgm:prSet>
      <dgm:spPr/>
      <dgm:t>
        <a:bodyPr/>
        <a:lstStyle/>
        <a:p>
          <a:endParaRPr lang="ru-RU"/>
        </a:p>
      </dgm:t>
    </dgm:pt>
    <dgm:pt modelId="{ACD09166-A688-42E3-A168-77682E600A41}" type="pres">
      <dgm:prSet presAssocID="{38C2F047-C573-491D-95D4-D9BFEF6BF0CD}" presName="linNode" presStyleCnt="0"/>
      <dgm:spPr/>
    </dgm:pt>
    <dgm:pt modelId="{0B51FBED-7B75-4081-9695-18C928C0B345}" type="pres">
      <dgm:prSet presAssocID="{38C2F047-C573-491D-95D4-D9BFEF6BF0CD}" presName="parentShp" presStyleLbl="node1" presStyleIdx="0" presStyleCnt="1" custScaleX="190614">
        <dgm:presLayoutVars>
          <dgm:bulletEnabled val="1"/>
        </dgm:presLayoutVars>
      </dgm:prSet>
      <dgm:spPr/>
      <dgm:t>
        <a:bodyPr/>
        <a:lstStyle/>
        <a:p>
          <a:endParaRPr lang="ru-RU"/>
        </a:p>
      </dgm:t>
    </dgm:pt>
    <dgm:pt modelId="{043E69F0-1E91-473A-AE72-864E6FCE84A2}" type="pres">
      <dgm:prSet presAssocID="{38C2F047-C573-491D-95D4-D9BFEF6BF0CD}" presName="childShp" presStyleLbl="bgAccFollowNode1" presStyleIdx="0" presStyleCnt="1" custScaleX="200845" custLinFactNeighborX="15322" custLinFactNeighborY="1218">
        <dgm:presLayoutVars>
          <dgm:bulletEnabled val="1"/>
        </dgm:presLayoutVars>
      </dgm:prSet>
      <dgm:spPr/>
      <dgm:t>
        <a:bodyPr/>
        <a:lstStyle/>
        <a:p>
          <a:endParaRPr lang="ru-RU"/>
        </a:p>
      </dgm:t>
    </dgm:pt>
  </dgm:ptLst>
  <dgm:cxnLst>
    <dgm:cxn modelId="{01271D14-B086-4A2F-9538-16624954B3E9}" srcId="{38C2F047-C573-491D-95D4-D9BFEF6BF0CD}" destId="{485529F1-170D-49AB-A432-113460645514}" srcOrd="2" destOrd="0" parTransId="{50489C46-4C5A-44A4-88F0-050744920915}" sibTransId="{C81B6A10-4539-4649-9ED1-54B50D334E9C}"/>
    <dgm:cxn modelId="{E3EB1ECD-4AFB-4600-AD35-F3E5113E6A67}" srcId="{51465D4E-44F8-4397-9622-CA4D15D28A03}" destId="{38C2F047-C573-491D-95D4-D9BFEF6BF0CD}" srcOrd="0" destOrd="0" parTransId="{6AA58A66-C893-4D70-97A0-47596996874C}" sibTransId="{5CF3600F-5694-4CC3-B8D0-FF331A66412D}"/>
    <dgm:cxn modelId="{32DA5291-A311-4A81-A1D9-FB221748CA1D}" type="presOf" srcId="{8BA0ADDB-3F2D-4033-803D-313B9F798234}" destId="{043E69F0-1E91-473A-AE72-864E6FCE84A2}" srcOrd="0" destOrd="1" presId="urn:microsoft.com/office/officeart/2005/8/layout/vList6"/>
    <dgm:cxn modelId="{596A88E9-FC16-48CF-BB35-422AB3274BFB}" srcId="{38C2F047-C573-491D-95D4-D9BFEF6BF0CD}" destId="{8BA0ADDB-3F2D-4033-803D-313B9F798234}" srcOrd="1" destOrd="0" parTransId="{C152ABF0-B436-49A8-971A-F5ECD57E58A3}" sibTransId="{493303DE-D26F-498B-8857-F11C74ADBB08}"/>
    <dgm:cxn modelId="{C13AEC74-1E1A-4D13-A7DD-201130EAD1F7}" type="presOf" srcId="{93E62D83-8315-47A6-A696-5A9880FD9C32}" destId="{043E69F0-1E91-473A-AE72-864E6FCE84A2}" srcOrd="0" destOrd="0" presId="urn:microsoft.com/office/officeart/2005/8/layout/vList6"/>
    <dgm:cxn modelId="{18C897C1-1A55-4C28-8636-95494BB61F2C}" type="presOf" srcId="{51465D4E-44F8-4397-9622-CA4D15D28A03}" destId="{4A751725-3579-4A7C-9C7C-5D8B386DAECB}" srcOrd="0" destOrd="0" presId="urn:microsoft.com/office/officeart/2005/8/layout/vList6"/>
    <dgm:cxn modelId="{D7A0998B-59EF-4C68-B7A6-3CDEF29BB939}" type="presOf" srcId="{38C2F047-C573-491D-95D4-D9BFEF6BF0CD}" destId="{0B51FBED-7B75-4081-9695-18C928C0B345}" srcOrd="0" destOrd="0" presId="urn:microsoft.com/office/officeart/2005/8/layout/vList6"/>
    <dgm:cxn modelId="{1FA819E8-5664-44DE-952B-00657C447065}" type="presOf" srcId="{485529F1-170D-49AB-A432-113460645514}" destId="{043E69F0-1E91-473A-AE72-864E6FCE84A2}" srcOrd="0" destOrd="2" presId="urn:microsoft.com/office/officeart/2005/8/layout/vList6"/>
    <dgm:cxn modelId="{D22D3904-BADE-4D07-B630-B58D3B54C2CF}" srcId="{38C2F047-C573-491D-95D4-D9BFEF6BF0CD}" destId="{93E62D83-8315-47A6-A696-5A9880FD9C32}" srcOrd="0" destOrd="0" parTransId="{943B8F75-DF66-4A38-B77C-73A0819B1DCB}" sibTransId="{9B4F1798-B240-4A91-83B4-AEE4C1577B1F}"/>
    <dgm:cxn modelId="{04B0887E-0833-4850-9B4A-44D9150FC473}" type="presParOf" srcId="{4A751725-3579-4A7C-9C7C-5D8B386DAECB}" destId="{ACD09166-A688-42E3-A168-77682E600A41}" srcOrd="0" destOrd="0" presId="urn:microsoft.com/office/officeart/2005/8/layout/vList6"/>
    <dgm:cxn modelId="{4B8E577B-42DB-402C-8A94-232C4D13B04A}" type="presParOf" srcId="{ACD09166-A688-42E3-A168-77682E600A41}" destId="{0B51FBED-7B75-4081-9695-18C928C0B345}" srcOrd="0" destOrd="0" presId="urn:microsoft.com/office/officeart/2005/8/layout/vList6"/>
    <dgm:cxn modelId="{B57C7EEC-8880-429C-B02B-EB9647CCB9BD}" type="presParOf" srcId="{ACD09166-A688-42E3-A168-77682E600A41}" destId="{043E69F0-1E91-473A-AE72-864E6FCE84A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8FD0D9-0830-45F4-9093-E3442E78D2ED}"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ru-RU"/>
        </a:p>
      </dgm:t>
    </dgm:pt>
    <dgm:pt modelId="{DA103C4C-DD30-4713-92D4-EE7038ECB046}">
      <dgm:prSet phldrT="[Текст]" custT="1">
        <dgm:style>
          <a:lnRef idx="1">
            <a:schemeClr val="accent6"/>
          </a:lnRef>
          <a:fillRef idx="3">
            <a:schemeClr val="accent6"/>
          </a:fillRef>
          <a:effectRef idx="2">
            <a:schemeClr val="accent6"/>
          </a:effectRef>
          <a:fontRef idx="minor">
            <a:schemeClr val="lt1"/>
          </a:fontRef>
        </dgm:style>
      </dgm:prSet>
      <dgm:spPr/>
      <dgm:t>
        <a:bodyPr/>
        <a:lstStyle/>
        <a:p>
          <a:r>
            <a:rPr lang="ru-RU" sz="2000" b="1" dirty="0" smtClean="0"/>
            <a:t>Внесение изменений в Федеральный закон </a:t>
          </a:r>
          <a:endParaRPr lang="ru-RU" sz="2000" dirty="0" smtClean="0"/>
        </a:p>
        <a:p>
          <a:r>
            <a:rPr lang="ru-RU" sz="2000" b="1" dirty="0" smtClean="0"/>
            <a:t>«О специальной оценке условий труда»</a:t>
          </a:r>
          <a:endParaRPr lang="ru-RU" sz="2000" dirty="0"/>
        </a:p>
      </dgm:t>
    </dgm:pt>
    <dgm:pt modelId="{0B691669-A14B-400C-B3CA-C50B57B0055F}" type="parTrans" cxnId="{723C305D-029A-48CC-8E81-C0F5EA1EEC45}">
      <dgm:prSet/>
      <dgm:spPr/>
      <dgm:t>
        <a:bodyPr/>
        <a:lstStyle/>
        <a:p>
          <a:endParaRPr lang="ru-RU"/>
        </a:p>
      </dgm:t>
    </dgm:pt>
    <dgm:pt modelId="{F72FF288-5968-4283-B71F-5B89FA958EFB}" type="sibTrans" cxnId="{723C305D-029A-48CC-8E81-C0F5EA1EEC45}">
      <dgm:prSet/>
      <dgm:spPr/>
      <dgm:t>
        <a:bodyPr/>
        <a:lstStyle/>
        <a:p>
          <a:endParaRPr lang="ru-RU"/>
        </a:p>
      </dgm:t>
    </dgm:pt>
    <dgm:pt modelId="{0FBCD0EF-FDE3-455E-B813-9029011288E5}">
      <dgm:prSet phldrT="[Текст]"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ru-RU" sz="1600" dirty="0" smtClean="0"/>
            <a:t>возможность декларирования соответствия условий труда государственным нормативным требованиям охраны труда на рабочих местах, условия труда на которых по результатам исследований (испытаний) и измерений признаны оптимальными или допустимыми</a:t>
          </a:r>
          <a:endParaRPr lang="ru-RU" sz="1600" dirty="0">
            <a:latin typeface="+mn-lt"/>
          </a:endParaRPr>
        </a:p>
      </dgm:t>
    </dgm:pt>
    <dgm:pt modelId="{857760C1-7C83-45CE-BE83-0AA1C0AF0B07}" type="parTrans" cxnId="{51A4C51C-1ED9-4132-9917-F49091E0236C}">
      <dgm:prSet/>
      <dgm:spPr/>
      <dgm:t>
        <a:bodyPr/>
        <a:lstStyle/>
        <a:p>
          <a:endParaRPr lang="ru-RU"/>
        </a:p>
      </dgm:t>
    </dgm:pt>
    <dgm:pt modelId="{780744A3-012C-412D-B65E-C0E178D4C60F}" type="sibTrans" cxnId="{51A4C51C-1ED9-4132-9917-F49091E0236C}">
      <dgm:prSet/>
      <dgm:spPr/>
      <dgm:t>
        <a:bodyPr/>
        <a:lstStyle/>
        <a:p>
          <a:endParaRPr lang="ru-RU"/>
        </a:p>
      </dgm:t>
    </dgm:pt>
    <dgm:pt modelId="{04B47A9D-6046-4C22-B38B-8C066C155D19}">
      <dgm:prSet phldrT="[Текст]"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ru-RU" sz="1600" dirty="0" smtClean="0"/>
            <a:t>дополнительная защита информации, составляющей государственную и иную охраняемую законом тайну, при ее передаче в составе сведений о результатах специальной оценки условий труда</a:t>
          </a:r>
          <a:endParaRPr lang="ru-RU" sz="1600" dirty="0">
            <a:latin typeface="+mn-lt"/>
          </a:endParaRPr>
        </a:p>
      </dgm:t>
    </dgm:pt>
    <dgm:pt modelId="{7F52042C-A2EA-4F4C-B821-2C10C7B52771}" type="parTrans" cxnId="{7D8EC83D-8864-49A7-8509-7F9E664297FD}">
      <dgm:prSet/>
      <dgm:spPr/>
      <dgm:t>
        <a:bodyPr/>
        <a:lstStyle/>
        <a:p>
          <a:endParaRPr lang="ru-RU"/>
        </a:p>
      </dgm:t>
    </dgm:pt>
    <dgm:pt modelId="{033DABE2-B101-4975-AFF4-46687273305F}" type="sibTrans" cxnId="{7D8EC83D-8864-49A7-8509-7F9E664297FD}">
      <dgm:prSet/>
      <dgm:spPr/>
      <dgm:t>
        <a:bodyPr/>
        <a:lstStyle/>
        <a:p>
          <a:endParaRPr lang="ru-RU"/>
        </a:p>
      </dgm:t>
    </dgm:pt>
    <dgm:pt modelId="{5775CE13-CF9C-43FB-B06E-C8971F63535F}">
      <dgm:prSet phldrT="[Текст]"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ru-RU" sz="1600" dirty="0" smtClean="0"/>
            <a:t>обеспечение реализации отдельных поручений Президента Российской Федерации В.В.Путина о дополнительных мерах по стимулированию экономического роста (от 14 мая 2014 г. </a:t>
          </a:r>
          <a:br>
            <a:rPr lang="ru-RU" sz="1600" dirty="0" smtClean="0"/>
          </a:br>
          <a:r>
            <a:rPr lang="ru-RU" sz="1600" dirty="0" smtClean="0"/>
            <a:t>№ Пр-1159) в части установления срока проведения специальной оценки условий труда основного персонала крупных предприятий промышленности, транспорта и связи в 2015 - 2016 годах</a:t>
          </a:r>
          <a:endParaRPr lang="ru-RU" sz="1600" dirty="0">
            <a:latin typeface="+mn-lt"/>
          </a:endParaRPr>
        </a:p>
      </dgm:t>
    </dgm:pt>
    <dgm:pt modelId="{0B7D133E-D164-4986-8E17-E01ABE5C9E95}" type="parTrans" cxnId="{BC28B7D6-FC5F-4789-BF49-2344678B942D}">
      <dgm:prSet/>
      <dgm:spPr/>
      <dgm:t>
        <a:bodyPr/>
        <a:lstStyle/>
        <a:p>
          <a:endParaRPr lang="ru-RU"/>
        </a:p>
      </dgm:t>
    </dgm:pt>
    <dgm:pt modelId="{A4D6BA61-2E80-4583-B8AC-B56D7D6F0B2B}" type="sibTrans" cxnId="{BC28B7D6-FC5F-4789-BF49-2344678B942D}">
      <dgm:prSet/>
      <dgm:spPr/>
      <dgm:t>
        <a:bodyPr/>
        <a:lstStyle/>
        <a:p>
          <a:endParaRPr lang="ru-RU"/>
        </a:p>
      </dgm:t>
    </dgm:pt>
    <dgm:pt modelId="{75B8D06C-E252-4AC3-9113-CAD8EB4B717C}" type="pres">
      <dgm:prSet presAssocID="{6D8FD0D9-0830-45F4-9093-E3442E78D2ED}" presName="Name0" presStyleCnt="0">
        <dgm:presLayoutVars>
          <dgm:dir/>
          <dgm:animLvl val="lvl"/>
          <dgm:resizeHandles val="exact"/>
        </dgm:presLayoutVars>
      </dgm:prSet>
      <dgm:spPr/>
      <dgm:t>
        <a:bodyPr/>
        <a:lstStyle/>
        <a:p>
          <a:endParaRPr lang="ru-RU"/>
        </a:p>
      </dgm:t>
    </dgm:pt>
    <dgm:pt modelId="{F66BC8FE-0E7D-4671-B7AF-788F5C218B11}" type="pres">
      <dgm:prSet presAssocID="{DA103C4C-DD30-4713-92D4-EE7038ECB046}" presName="linNode" presStyleCnt="0"/>
      <dgm:spPr/>
    </dgm:pt>
    <dgm:pt modelId="{3C6CB72B-2097-48FD-B763-D81EC6EE8E0C}" type="pres">
      <dgm:prSet presAssocID="{DA103C4C-DD30-4713-92D4-EE7038ECB046}" presName="parentText" presStyleLbl="node1" presStyleIdx="0" presStyleCnt="1" custScaleX="70842" custLinFactNeighborX="-420">
        <dgm:presLayoutVars>
          <dgm:chMax val="1"/>
          <dgm:bulletEnabled val="1"/>
        </dgm:presLayoutVars>
      </dgm:prSet>
      <dgm:spPr/>
      <dgm:t>
        <a:bodyPr/>
        <a:lstStyle/>
        <a:p>
          <a:endParaRPr lang="ru-RU"/>
        </a:p>
      </dgm:t>
    </dgm:pt>
    <dgm:pt modelId="{371B7BE4-B747-4C29-89F4-61A484B83EE2}" type="pres">
      <dgm:prSet presAssocID="{DA103C4C-DD30-4713-92D4-EE7038ECB046}" presName="descendantText" presStyleLbl="alignAccFollowNode1" presStyleIdx="0" presStyleCnt="1" custScaleX="115561" custScaleY="125000" custLinFactNeighborX="747" custLinFactNeighborY="1593">
        <dgm:presLayoutVars>
          <dgm:bulletEnabled val="1"/>
        </dgm:presLayoutVars>
      </dgm:prSet>
      <dgm:spPr/>
      <dgm:t>
        <a:bodyPr/>
        <a:lstStyle/>
        <a:p>
          <a:endParaRPr lang="ru-RU"/>
        </a:p>
      </dgm:t>
    </dgm:pt>
  </dgm:ptLst>
  <dgm:cxnLst>
    <dgm:cxn modelId="{A9E3E0AF-3D24-4F5A-9A6A-49F77BA95B1A}" type="presOf" srcId="{0FBCD0EF-FDE3-455E-B813-9029011288E5}" destId="{371B7BE4-B747-4C29-89F4-61A484B83EE2}" srcOrd="0" destOrd="0" presId="urn:microsoft.com/office/officeart/2005/8/layout/vList5"/>
    <dgm:cxn modelId="{51A4C51C-1ED9-4132-9917-F49091E0236C}" srcId="{DA103C4C-DD30-4713-92D4-EE7038ECB046}" destId="{0FBCD0EF-FDE3-455E-B813-9029011288E5}" srcOrd="0" destOrd="0" parTransId="{857760C1-7C83-45CE-BE83-0AA1C0AF0B07}" sibTransId="{780744A3-012C-412D-B65E-C0E178D4C60F}"/>
    <dgm:cxn modelId="{7D6FCFBF-C84B-4B8F-B027-60122B87714A}" type="presOf" srcId="{DA103C4C-DD30-4713-92D4-EE7038ECB046}" destId="{3C6CB72B-2097-48FD-B763-D81EC6EE8E0C}" srcOrd="0" destOrd="0" presId="urn:microsoft.com/office/officeart/2005/8/layout/vList5"/>
    <dgm:cxn modelId="{723C305D-029A-48CC-8E81-C0F5EA1EEC45}" srcId="{6D8FD0D9-0830-45F4-9093-E3442E78D2ED}" destId="{DA103C4C-DD30-4713-92D4-EE7038ECB046}" srcOrd="0" destOrd="0" parTransId="{0B691669-A14B-400C-B3CA-C50B57B0055F}" sibTransId="{F72FF288-5968-4283-B71F-5B89FA958EFB}"/>
    <dgm:cxn modelId="{BBE0B7AF-37C3-46FC-B62A-8EE487A22AAF}" type="presOf" srcId="{04B47A9D-6046-4C22-B38B-8C066C155D19}" destId="{371B7BE4-B747-4C29-89F4-61A484B83EE2}" srcOrd="0" destOrd="1" presId="urn:microsoft.com/office/officeart/2005/8/layout/vList5"/>
    <dgm:cxn modelId="{7D8EC83D-8864-49A7-8509-7F9E664297FD}" srcId="{DA103C4C-DD30-4713-92D4-EE7038ECB046}" destId="{04B47A9D-6046-4C22-B38B-8C066C155D19}" srcOrd="1" destOrd="0" parTransId="{7F52042C-A2EA-4F4C-B821-2C10C7B52771}" sibTransId="{033DABE2-B101-4975-AFF4-46687273305F}"/>
    <dgm:cxn modelId="{BC28B7D6-FC5F-4789-BF49-2344678B942D}" srcId="{DA103C4C-DD30-4713-92D4-EE7038ECB046}" destId="{5775CE13-CF9C-43FB-B06E-C8971F63535F}" srcOrd="2" destOrd="0" parTransId="{0B7D133E-D164-4986-8E17-E01ABE5C9E95}" sibTransId="{A4D6BA61-2E80-4583-B8AC-B56D7D6F0B2B}"/>
    <dgm:cxn modelId="{65FA8B33-D460-48F7-A888-2B222C434588}" type="presOf" srcId="{6D8FD0D9-0830-45F4-9093-E3442E78D2ED}" destId="{75B8D06C-E252-4AC3-9113-CAD8EB4B717C}" srcOrd="0" destOrd="0" presId="urn:microsoft.com/office/officeart/2005/8/layout/vList5"/>
    <dgm:cxn modelId="{CFCF4107-1401-4A4A-A60E-E8DEA3FFD3C5}" type="presOf" srcId="{5775CE13-CF9C-43FB-B06E-C8971F63535F}" destId="{371B7BE4-B747-4C29-89F4-61A484B83EE2}" srcOrd="0" destOrd="2" presId="urn:microsoft.com/office/officeart/2005/8/layout/vList5"/>
    <dgm:cxn modelId="{E4795A2B-AE66-4831-9E05-133B6B27C605}" type="presParOf" srcId="{75B8D06C-E252-4AC3-9113-CAD8EB4B717C}" destId="{F66BC8FE-0E7D-4671-B7AF-788F5C218B11}" srcOrd="0" destOrd="0" presId="urn:microsoft.com/office/officeart/2005/8/layout/vList5"/>
    <dgm:cxn modelId="{FDC12D62-5BB5-4660-AA6C-F9498C2E58C3}" type="presParOf" srcId="{F66BC8FE-0E7D-4671-B7AF-788F5C218B11}" destId="{3C6CB72B-2097-48FD-B763-D81EC6EE8E0C}" srcOrd="0" destOrd="0" presId="urn:microsoft.com/office/officeart/2005/8/layout/vList5"/>
    <dgm:cxn modelId="{374849F0-0796-44C1-87B2-8B96BC5BF1D0}" type="presParOf" srcId="{F66BC8FE-0E7D-4671-B7AF-788F5C218B11}" destId="{371B7BE4-B747-4C29-89F4-61A484B83EE2}"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8FD0D9-0830-45F4-9093-E3442E78D2ED}" type="doc">
      <dgm:prSet loTypeId="urn:microsoft.com/office/officeart/2005/8/layout/vList5" loCatId="list" qsTypeId="urn:microsoft.com/office/officeart/2005/8/quickstyle/3d2" qsCatId="3D" csTypeId="urn:microsoft.com/office/officeart/2005/8/colors/colorful1#2" csCatId="colorful" phldr="1"/>
      <dgm:spPr/>
      <dgm:t>
        <a:bodyPr/>
        <a:lstStyle/>
        <a:p>
          <a:endParaRPr lang="ru-RU"/>
        </a:p>
      </dgm:t>
    </dgm:pt>
    <dgm:pt modelId="{DA103C4C-DD30-4713-92D4-EE7038ECB046}">
      <dgm:prSet phldrT="[Текст]" custT="1"/>
      <dgm:spPr/>
      <dgm:t>
        <a:bodyPr/>
        <a:lstStyle/>
        <a:p>
          <a:r>
            <a:rPr lang="ru-RU" sz="2400" dirty="0" smtClean="0"/>
            <a:t>Основные проблемные вопросы,  выявленные в ходе мониторинга приказа Минтруда России </a:t>
          </a:r>
          <a:br>
            <a:rPr lang="ru-RU" sz="2400" dirty="0" smtClean="0"/>
          </a:br>
          <a:r>
            <a:rPr lang="ru-RU" sz="2400" dirty="0" smtClean="0"/>
            <a:t>от 24.01.2014 </a:t>
          </a:r>
          <a:br>
            <a:rPr lang="ru-RU" sz="2400" dirty="0" smtClean="0"/>
          </a:br>
          <a:r>
            <a:rPr lang="ru-RU" sz="2400" dirty="0" smtClean="0"/>
            <a:t>№ 33н</a:t>
          </a:r>
          <a:endParaRPr lang="ru-RU" sz="2400" dirty="0"/>
        </a:p>
      </dgm:t>
    </dgm:pt>
    <dgm:pt modelId="{0B691669-A14B-400C-B3CA-C50B57B0055F}" type="parTrans" cxnId="{723C305D-029A-48CC-8E81-C0F5EA1EEC45}">
      <dgm:prSet/>
      <dgm:spPr/>
      <dgm:t>
        <a:bodyPr/>
        <a:lstStyle/>
        <a:p>
          <a:endParaRPr lang="ru-RU"/>
        </a:p>
      </dgm:t>
    </dgm:pt>
    <dgm:pt modelId="{F72FF288-5968-4283-B71F-5B89FA958EFB}" type="sibTrans" cxnId="{723C305D-029A-48CC-8E81-C0F5EA1EEC45}">
      <dgm:prSet/>
      <dgm:spPr/>
      <dgm:t>
        <a:bodyPr/>
        <a:lstStyle/>
        <a:p>
          <a:endParaRPr lang="ru-RU"/>
        </a:p>
      </dgm:t>
    </dgm:pt>
    <dgm:pt modelId="{0FBCD0EF-FDE3-455E-B813-9029011288E5}">
      <dgm:prSet phldrT="[Текст]" custT="1"/>
      <dgm:spPr/>
      <dgm:t>
        <a:bodyPr/>
        <a:lstStyle/>
        <a:p>
          <a:pPr algn="just" rtl="0"/>
          <a:endParaRPr lang="ru-RU" sz="2000" dirty="0">
            <a:latin typeface="+mn-lt"/>
          </a:endParaRPr>
        </a:p>
      </dgm:t>
    </dgm:pt>
    <dgm:pt modelId="{857760C1-7C83-45CE-BE83-0AA1C0AF0B07}" type="parTrans" cxnId="{51A4C51C-1ED9-4132-9917-F49091E0236C}">
      <dgm:prSet/>
      <dgm:spPr/>
      <dgm:t>
        <a:bodyPr/>
        <a:lstStyle/>
        <a:p>
          <a:endParaRPr lang="ru-RU"/>
        </a:p>
      </dgm:t>
    </dgm:pt>
    <dgm:pt modelId="{780744A3-012C-412D-B65E-C0E178D4C60F}" type="sibTrans" cxnId="{51A4C51C-1ED9-4132-9917-F49091E0236C}">
      <dgm:prSet/>
      <dgm:spPr/>
      <dgm:t>
        <a:bodyPr/>
        <a:lstStyle/>
        <a:p>
          <a:endParaRPr lang="ru-RU"/>
        </a:p>
      </dgm:t>
    </dgm:pt>
    <dgm:pt modelId="{0A33DF46-BD92-4F48-808D-E58DFDF8F34B}">
      <dgm:prSet phldrT="[Текст]" custT="1"/>
      <dgm:spPr/>
      <dgm:t>
        <a:bodyPr/>
        <a:lstStyle/>
        <a:p>
          <a:pPr algn="just"/>
          <a:r>
            <a:rPr lang="ru-RU" sz="2000" dirty="0" smtClean="0"/>
            <a:t>Оценка биологического фактора</a:t>
          </a:r>
          <a:endParaRPr lang="ru-RU" sz="2000" dirty="0"/>
        </a:p>
      </dgm:t>
    </dgm:pt>
    <dgm:pt modelId="{C435A56A-6E1B-473D-8E10-29322EB61897}" type="parTrans" cxnId="{9CB4BF40-2615-4DB4-94DB-653E8A75CB3E}">
      <dgm:prSet/>
      <dgm:spPr/>
      <dgm:t>
        <a:bodyPr/>
        <a:lstStyle/>
        <a:p>
          <a:endParaRPr lang="ru-RU"/>
        </a:p>
      </dgm:t>
    </dgm:pt>
    <dgm:pt modelId="{7B65F317-E9D4-4C35-9BFF-0D01934B9ECE}" type="sibTrans" cxnId="{9CB4BF40-2615-4DB4-94DB-653E8A75CB3E}">
      <dgm:prSet/>
      <dgm:spPr/>
      <dgm:t>
        <a:bodyPr/>
        <a:lstStyle/>
        <a:p>
          <a:endParaRPr lang="ru-RU"/>
        </a:p>
      </dgm:t>
    </dgm:pt>
    <dgm:pt modelId="{98E7BAC2-5312-4741-992F-63F06DA7F9BB}">
      <dgm:prSet phldrT="[Текст]" custT="1"/>
      <dgm:spPr/>
      <dgm:t>
        <a:bodyPr/>
        <a:lstStyle/>
        <a:p>
          <a:pPr algn="just"/>
          <a:r>
            <a:rPr lang="ru-RU" sz="2000" dirty="0" smtClean="0"/>
            <a:t>Оценка параметров световой среды для производственных помещений</a:t>
          </a:r>
          <a:endParaRPr lang="ru-RU" sz="2000" dirty="0"/>
        </a:p>
      </dgm:t>
    </dgm:pt>
    <dgm:pt modelId="{D5D2FCDB-48CA-4A7A-B149-C4A68B86643A}" type="parTrans" cxnId="{FDB41AE8-0DB8-41D0-9A50-C2728B23DF07}">
      <dgm:prSet/>
      <dgm:spPr/>
      <dgm:t>
        <a:bodyPr/>
        <a:lstStyle/>
        <a:p>
          <a:endParaRPr lang="ru-RU"/>
        </a:p>
      </dgm:t>
    </dgm:pt>
    <dgm:pt modelId="{442CE32E-5072-474A-9EA2-D3772A06DE89}" type="sibTrans" cxnId="{FDB41AE8-0DB8-41D0-9A50-C2728B23DF07}">
      <dgm:prSet/>
      <dgm:spPr/>
      <dgm:t>
        <a:bodyPr/>
        <a:lstStyle/>
        <a:p>
          <a:endParaRPr lang="ru-RU"/>
        </a:p>
      </dgm:t>
    </dgm:pt>
    <dgm:pt modelId="{5AD2424D-37AC-4298-981E-C625A970649E}">
      <dgm:prSet phldrT="[Текст]" custT="1"/>
      <dgm:spPr/>
      <dgm:t>
        <a:bodyPr/>
        <a:lstStyle/>
        <a:p>
          <a:pPr algn="just"/>
          <a:r>
            <a:rPr lang="ru-RU" sz="2000" dirty="0" smtClean="0"/>
            <a:t>Оценка  отдельных факторов тяжести и напряженности трудового процесса</a:t>
          </a:r>
          <a:endParaRPr lang="ru-RU" sz="2000" dirty="0"/>
        </a:p>
      </dgm:t>
    </dgm:pt>
    <dgm:pt modelId="{4D700DE1-E568-47F4-BCD5-DDF02D37145B}" type="parTrans" cxnId="{7B393B5C-22E8-4ED9-AFE3-D7B7E5B367B0}">
      <dgm:prSet/>
      <dgm:spPr/>
      <dgm:t>
        <a:bodyPr/>
        <a:lstStyle/>
        <a:p>
          <a:endParaRPr lang="ru-RU"/>
        </a:p>
      </dgm:t>
    </dgm:pt>
    <dgm:pt modelId="{2A5FDB11-99C8-4340-8A29-7F288592A5CB}" type="sibTrans" cxnId="{7B393B5C-22E8-4ED9-AFE3-D7B7E5B367B0}">
      <dgm:prSet/>
      <dgm:spPr/>
      <dgm:t>
        <a:bodyPr/>
        <a:lstStyle/>
        <a:p>
          <a:endParaRPr lang="ru-RU"/>
        </a:p>
      </dgm:t>
    </dgm:pt>
    <dgm:pt modelId="{75B8D06C-E252-4AC3-9113-CAD8EB4B717C}" type="pres">
      <dgm:prSet presAssocID="{6D8FD0D9-0830-45F4-9093-E3442E78D2ED}" presName="Name0" presStyleCnt="0">
        <dgm:presLayoutVars>
          <dgm:dir/>
          <dgm:animLvl val="lvl"/>
          <dgm:resizeHandles val="exact"/>
        </dgm:presLayoutVars>
      </dgm:prSet>
      <dgm:spPr/>
      <dgm:t>
        <a:bodyPr/>
        <a:lstStyle/>
        <a:p>
          <a:endParaRPr lang="ru-RU"/>
        </a:p>
      </dgm:t>
    </dgm:pt>
    <dgm:pt modelId="{F66BC8FE-0E7D-4671-B7AF-788F5C218B11}" type="pres">
      <dgm:prSet presAssocID="{DA103C4C-DD30-4713-92D4-EE7038ECB046}" presName="linNode" presStyleCnt="0"/>
      <dgm:spPr/>
    </dgm:pt>
    <dgm:pt modelId="{3C6CB72B-2097-48FD-B763-D81EC6EE8E0C}" type="pres">
      <dgm:prSet presAssocID="{DA103C4C-DD30-4713-92D4-EE7038ECB046}" presName="parentText" presStyleLbl="node1" presStyleIdx="0" presStyleCnt="1" custScaleX="148225" custLinFactNeighborX="-8270">
        <dgm:presLayoutVars>
          <dgm:chMax val="1"/>
          <dgm:bulletEnabled val="1"/>
        </dgm:presLayoutVars>
      </dgm:prSet>
      <dgm:spPr/>
      <dgm:t>
        <a:bodyPr/>
        <a:lstStyle/>
        <a:p>
          <a:endParaRPr lang="ru-RU"/>
        </a:p>
      </dgm:t>
    </dgm:pt>
    <dgm:pt modelId="{371B7BE4-B747-4C29-89F4-61A484B83EE2}" type="pres">
      <dgm:prSet presAssocID="{DA103C4C-DD30-4713-92D4-EE7038ECB046}" presName="descendantText" presStyleLbl="alignAccFollowNode1" presStyleIdx="0" presStyleCnt="1" custScaleX="115561" custScaleY="121429">
        <dgm:presLayoutVars>
          <dgm:bulletEnabled val="1"/>
        </dgm:presLayoutVars>
      </dgm:prSet>
      <dgm:spPr/>
      <dgm:t>
        <a:bodyPr/>
        <a:lstStyle/>
        <a:p>
          <a:endParaRPr lang="ru-RU"/>
        </a:p>
      </dgm:t>
    </dgm:pt>
  </dgm:ptLst>
  <dgm:cxnLst>
    <dgm:cxn modelId="{9CB4BF40-2615-4DB4-94DB-653E8A75CB3E}" srcId="{DA103C4C-DD30-4713-92D4-EE7038ECB046}" destId="{0A33DF46-BD92-4F48-808D-E58DFDF8F34B}" srcOrd="1" destOrd="0" parTransId="{C435A56A-6E1B-473D-8E10-29322EB61897}" sibTransId="{7B65F317-E9D4-4C35-9BFF-0D01934B9ECE}"/>
    <dgm:cxn modelId="{FDB41AE8-0DB8-41D0-9A50-C2728B23DF07}" srcId="{DA103C4C-DD30-4713-92D4-EE7038ECB046}" destId="{98E7BAC2-5312-4741-992F-63F06DA7F9BB}" srcOrd="2" destOrd="0" parTransId="{D5D2FCDB-48CA-4A7A-B149-C4A68B86643A}" sibTransId="{442CE32E-5072-474A-9EA2-D3772A06DE89}"/>
    <dgm:cxn modelId="{433B43FC-961F-4556-90BB-8E6E0DF718E4}" type="presOf" srcId="{6D8FD0D9-0830-45F4-9093-E3442E78D2ED}" destId="{75B8D06C-E252-4AC3-9113-CAD8EB4B717C}" srcOrd="0" destOrd="0" presId="urn:microsoft.com/office/officeart/2005/8/layout/vList5"/>
    <dgm:cxn modelId="{51A4C51C-1ED9-4132-9917-F49091E0236C}" srcId="{DA103C4C-DD30-4713-92D4-EE7038ECB046}" destId="{0FBCD0EF-FDE3-455E-B813-9029011288E5}" srcOrd="0" destOrd="0" parTransId="{857760C1-7C83-45CE-BE83-0AA1C0AF0B07}" sibTransId="{780744A3-012C-412D-B65E-C0E178D4C60F}"/>
    <dgm:cxn modelId="{723C305D-029A-48CC-8E81-C0F5EA1EEC45}" srcId="{6D8FD0D9-0830-45F4-9093-E3442E78D2ED}" destId="{DA103C4C-DD30-4713-92D4-EE7038ECB046}" srcOrd="0" destOrd="0" parTransId="{0B691669-A14B-400C-B3CA-C50B57B0055F}" sibTransId="{F72FF288-5968-4283-B71F-5B89FA958EFB}"/>
    <dgm:cxn modelId="{C30E5ABE-7A23-44E5-9029-894748257526}" type="presOf" srcId="{DA103C4C-DD30-4713-92D4-EE7038ECB046}" destId="{3C6CB72B-2097-48FD-B763-D81EC6EE8E0C}" srcOrd="0" destOrd="0" presId="urn:microsoft.com/office/officeart/2005/8/layout/vList5"/>
    <dgm:cxn modelId="{35723B73-5ABB-4A00-A140-A0702F3BC9EB}" type="presOf" srcId="{0A33DF46-BD92-4F48-808D-E58DFDF8F34B}" destId="{371B7BE4-B747-4C29-89F4-61A484B83EE2}" srcOrd="0" destOrd="1" presId="urn:microsoft.com/office/officeart/2005/8/layout/vList5"/>
    <dgm:cxn modelId="{D48A5316-A50E-43FB-BE04-3C69772824C8}" type="presOf" srcId="{98E7BAC2-5312-4741-992F-63F06DA7F9BB}" destId="{371B7BE4-B747-4C29-89F4-61A484B83EE2}" srcOrd="0" destOrd="2" presId="urn:microsoft.com/office/officeart/2005/8/layout/vList5"/>
    <dgm:cxn modelId="{DC4B4505-9CB7-4BB5-A566-151C5BB4FEAA}" type="presOf" srcId="{0FBCD0EF-FDE3-455E-B813-9029011288E5}" destId="{371B7BE4-B747-4C29-89F4-61A484B83EE2}" srcOrd="0" destOrd="0" presId="urn:microsoft.com/office/officeart/2005/8/layout/vList5"/>
    <dgm:cxn modelId="{C89F75A9-AC24-423C-91B2-8F20177A7484}" type="presOf" srcId="{5AD2424D-37AC-4298-981E-C625A970649E}" destId="{371B7BE4-B747-4C29-89F4-61A484B83EE2}" srcOrd="0" destOrd="3" presId="urn:microsoft.com/office/officeart/2005/8/layout/vList5"/>
    <dgm:cxn modelId="{7B393B5C-22E8-4ED9-AFE3-D7B7E5B367B0}" srcId="{DA103C4C-DD30-4713-92D4-EE7038ECB046}" destId="{5AD2424D-37AC-4298-981E-C625A970649E}" srcOrd="3" destOrd="0" parTransId="{4D700DE1-E568-47F4-BCD5-DDF02D37145B}" sibTransId="{2A5FDB11-99C8-4340-8A29-7F288592A5CB}"/>
    <dgm:cxn modelId="{5E051882-B2A9-4800-BF50-C9927C29C570}" type="presParOf" srcId="{75B8D06C-E252-4AC3-9113-CAD8EB4B717C}" destId="{F66BC8FE-0E7D-4671-B7AF-788F5C218B11}" srcOrd="0" destOrd="0" presId="urn:microsoft.com/office/officeart/2005/8/layout/vList5"/>
    <dgm:cxn modelId="{7F3EB6C8-1344-4790-83C1-3468E9987958}" type="presParOf" srcId="{F66BC8FE-0E7D-4671-B7AF-788F5C218B11}" destId="{3C6CB72B-2097-48FD-B763-D81EC6EE8E0C}" srcOrd="0" destOrd="0" presId="urn:microsoft.com/office/officeart/2005/8/layout/vList5"/>
    <dgm:cxn modelId="{02AC7F47-ABBF-46A1-AFC1-05400851702D}" type="presParOf" srcId="{F66BC8FE-0E7D-4671-B7AF-788F5C218B11}" destId="{371B7BE4-B747-4C29-89F4-61A484B83EE2}"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8BB63A-CB95-42F6-94F3-504169227072}" type="doc">
      <dgm:prSet loTypeId="urn:microsoft.com/office/officeart/2005/8/layout/hProcess7#2" loCatId="process" qsTypeId="urn:microsoft.com/office/officeart/2005/8/quickstyle/3d2" qsCatId="3D" csTypeId="urn:microsoft.com/office/officeart/2005/8/colors/colorful4" csCatId="colorful" phldr="1"/>
      <dgm:spPr/>
      <dgm:t>
        <a:bodyPr/>
        <a:lstStyle/>
        <a:p>
          <a:endParaRPr lang="ru-RU"/>
        </a:p>
      </dgm:t>
    </dgm:pt>
    <dgm:pt modelId="{61F6ED8A-0AC0-4C24-B6AC-D43821AC47A4}">
      <dgm:prSet phldrT="[Текст]" custT="1"/>
      <dgm:spPr/>
      <dgm:t>
        <a:bodyPr/>
        <a:lstStyle/>
        <a:p>
          <a:r>
            <a:rPr lang="ru-RU" sz="1600" b="1" dirty="0" smtClean="0"/>
            <a:t>от  14.05.2014 № ПР-1159</a:t>
          </a:r>
          <a:endParaRPr lang="ru-RU" sz="1600" b="1" dirty="0"/>
        </a:p>
      </dgm:t>
    </dgm:pt>
    <dgm:pt modelId="{C3231FE5-1AF8-4F2E-A3C2-9BE8815F0C5C}" type="parTrans" cxnId="{8800E79F-ABCD-41F3-8A57-65B48ABF4640}">
      <dgm:prSet/>
      <dgm:spPr/>
      <dgm:t>
        <a:bodyPr/>
        <a:lstStyle/>
        <a:p>
          <a:endParaRPr lang="ru-RU"/>
        </a:p>
      </dgm:t>
    </dgm:pt>
    <dgm:pt modelId="{BA24FD3A-B4B3-40FD-8A3C-0FD07B26EF7F}" type="sibTrans" cxnId="{8800E79F-ABCD-41F3-8A57-65B48ABF4640}">
      <dgm:prSet/>
      <dgm:spPr/>
      <dgm:t>
        <a:bodyPr/>
        <a:lstStyle/>
        <a:p>
          <a:endParaRPr lang="ru-RU"/>
        </a:p>
      </dgm:t>
    </dgm:pt>
    <dgm:pt modelId="{3E1EEDB9-543D-4F2E-881F-18F4615CEC50}">
      <dgm:prSet phldrT="[Текст]" custT="1"/>
      <dgm:spPr/>
      <dgm:t>
        <a:bodyPr/>
        <a:lstStyle/>
        <a:p>
          <a:pPr algn="just">
            <a:spcAft>
              <a:spcPts val="0"/>
            </a:spcAft>
          </a:pPr>
          <a:endParaRPr lang="ru-RU" sz="1800" dirty="0" smtClean="0"/>
        </a:p>
        <a:p>
          <a:pPr algn="just">
            <a:spcAft>
              <a:spcPts val="0"/>
            </a:spcAft>
          </a:pPr>
          <a:endParaRPr lang="ru-RU" sz="1800" dirty="0" smtClean="0"/>
        </a:p>
        <a:p>
          <a:pPr algn="just">
            <a:spcAft>
              <a:spcPts val="0"/>
            </a:spcAft>
          </a:pPr>
          <a:endParaRPr lang="ru-RU" sz="1800" dirty="0" smtClean="0"/>
        </a:p>
        <a:p>
          <a:pPr algn="just">
            <a:spcAft>
              <a:spcPts val="0"/>
            </a:spcAft>
          </a:pPr>
          <a:r>
            <a:rPr lang="ru-RU" sz="2400" dirty="0" smtClean="0"/>
            <a:t>Поручение Президента Российской Федерации </a:t>
          </a:r>
        </a:p>
        <a:p>
          <a:pPr algn="just">
            <a:spcAft>
              <a:spcPts val="0"/>
            </a:spcAft>
          </a:pPr>
          <a:endParaRPr lang="ru-RU" sz="1800" dirty="0" smtClean="0"/>
        </a:p>
        <a:p>
          <a:pPr algn="just">
            <a:spcAft>
              <a:spcPts val="0"/>
            </a:spcAft>
          </a:pPr>
          <a:endParaRPr lang="ru-RU" sz="2400" dirty="0"/>
        </a:p>
      </dgm:t>
    </dgm:pt>
    <dgm:pt modelId="{F3F6AE2E-0096-42AF-83AA-A7347EB76AED}" type="parTrans" cxnId="{4A35E625-1479-4AF7-A243-05A9AC158C0A}">
      <dgm:prSet/>
      <dgm:spPr/>
      <dgm:t>
        <a:bodyPr/>
        <a:lstStyle/>
        <a:p>
          <a:endParaRPr lang="ru-RU"/>
        </a:p>
      </dgm:t>
    </dgm:pt>
    <dgm:pt modelId="{A6028FBF-CF09-4982-A392-7E3CA13E1603}" type="sibTrans" cxnId="{4A35E625-1479-4AF7-A243-05A9AC158C0A}">
      <dgm:prSet/>
      <dgm:spPr/>
      <dgm:t>
        <a:bodyPr/>
        <a:lstStyle/>
        <a:p>
          <a:endParaRPr lang="ru-RU"/>
        </a:p>
      </dgm:t>
    </dgm:pt>
    <dgm:pt modelId="{648F03BF-6316-47B5-9116-07C06859BBEC}">
      <dgm:prSet phldrT="[Текст]" custT="1"/>
      <dgm:spPr/>
      <dgm:t>
        <a:bodyPr/>
        <a:lstStyle/>
        <a:p>
          <a:r>
            <a:rPr lang="ru-RU" sz="1600" b="1" dirty="0" smtClean="0"/>
            <a:t>от 09.07.2014 № 1250-р</a:t>
          </a:r>
          <a:endParaRPr lang="ru-RU" sz="1600" b="1" dirty="0"/>
        </a:p>
      </dgm:t>
    </dgm:pt>
    <dgm:pt modelId="{5238D119-255C-41D8-91E5-CA29D520A46E}" type="parTrans" cxnId="{99B9853F-1E57-4919-A0FD-BB9BFD478036}">
      <dgm:prSet/>
      <dgm:spPr/>
      <dgm:t>
        <a:bodyPr/>
        <a:lstStyle/>
        <a:p>
          <a:endParaRPr lang="ru-RU"/>
        </a:p>
      </dgm:t>
    </dgm:pt>
    <dgm:pt modelId="{EA4C6FF2-BB75-44E5-8721-F647C47F598E}" type="sibTrans" cxnId="{99B9853F-1E57-4919-A0FD-BB9BFD478036}">
      <dgm:prSet/>
      <dgm:spPr/>
      <dgm:t>
        <a:bodyPr/>
        <a:lstStyle/>
        <a:p>
          <a:endParaRPr lang="ru-RU"/>
        </a:p>
      </dgm:t>
    </dgm:pt>
    <dgm:pt modelId="{2F1EFCE1-D059-4AE3-B48D-73D763095CF3}">
      <dgm:prSet phldrT="[Текст]" custT="1"/>
      <dgm:spPr/>
      <dgm:t>
        <a:bodyPr/>
        <a:lstStyle/>
        <a:p>
          <a:pPr>
            <a:spcAft>
              <a:spcPts val="0"/>
            </a:spcAft>
          </a:pPr>
          <a:endParaRPr lang="ru-RU" sz="2000" dirty="0" smtClean="0"/>
        </a:p>
        <a:p>
          <a:pPr>
            <a:spcAft>
              <a:spcPts val="0"/>
            </a:spcAft>
          </a:pPr>
          <a:r>
            <a:rPr lang="ru-RU" sz="2000" dirty="0" smtClean="0"/>
            <a:t>План мероприятий по обеспечению повышения производительности труда, создания и модернизации </a:t>
          </a:r>
          <a:r>
            <a:rPr lang="ru-RU" sz="2000" dirty="0" err="1" smtClean="0"/>
            <a:t>высокопроизводи-тельных</a:t>
          </a:r>
          <a:r>
            <a:rPr lang="ru-RU" sz="2000" dirty="0" smtClean="0"/>
            <a:t> рабочих мест</a:t>
          </a:r>
          <a:endParaRPr lang="ru-RU" sz="2000" dirty="0"/>
        </a:p>
      </dgm:t>
    </dgm:pt>
    <dgm:pt modelId="{BCCB831E-1549-468C-B9C2-04A1971FEC8B}" type="parTrans" cxnId="{D9EDE2FA-7938-43E6-A185-270235F94D77}">
      <dgm:prSet/>
      <dgm:spPr/>
      <dgm:t>
        <a:bodyPr/>
        <a:lstStyle/>
        <a:p>
          <a:endParaRPr lang="ru-RU"/>
        </a:p>
      </dgm:t>
    </dgm:pt>
    <dgm:pt modelId="{85F07630-D5DB-4FDA-9468-AA5175A56FE8}" type="sibTrans" cxnId="{D9EDE2FA-7938-43E6-A185-270235F94D77}">
      <dgm:prSet/>
      <dgm:spPr/>
      <dgm:t>
        <a:bodyPr/>
        <a:lstStyle/>
        <a:p>
          <a:endParaRPr lang="ru-RU"/>
        </a:p>
      </dgm:t>
    </dgm:pt>
    <dgm:pt modelId="{91645857-004C-4087-814C-1179B9663808}">
      <dgm:prSet phldrT="[Текст]" custT="1"/>
      <dgm:spPr/>
      <dgm:t>
        <a:bodyPr/>
        <a:lstStyle/>
        <a:p>
          <a:r>
            <a:rPr lang="ru-RU" sz="1400" b="1" dirty="0" smtClean="0"/>
            <a:t>Размещен на Едином портале</a:t>
          </a:r>
          <a:r>
            <a:rPr lang="en-US" sz="1400" b="1" dirty="0" smtClean="0"/>
            <a:t> regulation.gov.ru</a:t>
          </a:r>
          <a:endParaRPr lang="ru-RU" sz="1400" b="1" dirty="0"/>
        </a:p>
      </dgm:t>
    </dgm:pt>
    <dgm:pt modelId="{7B55B024-C3C7-4A51-8325-1B65FA37A53F}" type="parTrans" cxnId="{34EC4CEC-410E-4996-A5E9-4916A9D3D002}">
      <dgm:prSet/>
      <dgm:spPr/>
      <dgm:t>
        <a:bodyPr/>
        <a:lstStyle/>
        <a:p>
          <a:endParaRPr lang="ru-RU"/>
        </a:p>
      </dgm:t>
    </dgm:pt>
    <dgm:pt modelId="{6FEB3269-BA84-4FF2-B4FF-FD5934E9BB1D}" type="sibTrans" cxnId="{34EC4CEC-410E-4996-A5E9-4916A9D3D002}">
      <dgm:prSet/>
      <dgm:spPr/>
      <dgm:t>
        <a:bodyPr/>
        <a:lstStyle/>
        <a:p>
          <a:endParaRPr lang="ru-RU"/>
        </a:p>
      </dgm:t>
    </dgm:pt>
    <dgm:pt modelId="{7A3924EF-9CD9-4FCC-855C-42BF9D955C12}">
      <dgm:prSet phldrT="[Текст]" custT="1"/>
      <dgm:spPr/>
      <dgm:t>
        <a:bodyPr/>
        <a:lstStyle/>
        <a:p>
          <a:pPr>
            <a:spcAft>
              <a:spcPts val="0"/>
            </a:spcAft>
          </a:pPr>
          <a:r>
            <a:rPr lang="ru-RU" sz="2000" dirty="0" smtClean="0"/>
            <a:t>Проект федерального закона «О внесении изменений в статью 27 Федерального закона «О специальной оценке условий труда»</a:t>
          </a:r>
          <a:endParaRPr lang="ru-RU" sz="2000" dirty="0"/>
        </a:p>
      </dgm:t>
    </dgm:pt>
    <dgm:pt modelId="{1DE468BA-1170-42C9-BC62-9F0D17AD2CFD}" type="parTrans" cxnId="{0A941A66-5463-400B-B891-13D7ED34C6C1}">
      <dgm:prSet/>
      <dgm:spPr/>
      <dgm:t>
        <a:bodyPr/>
        <a:lstStyle/>
        <a:p>
          <a:endParaRPr lang="ru-RU"/>
        </a:p>
      </dgm:t>
    </dgm:pt>
    <dgm:pt modelId="{8AF4AC0D-6415-4B54-A570-D0272B534AE8}" type="sibTrans" cxnId="{0A941A66-5463-400B-B891-13D7ED34C6C1}">
      <dgm:prSet/>
      <dgm:spPr/>
      <dgm:t>
        <a:bodyPr/>
        <a:lstStyle/>
        <a:p>
          <a:endParaRPr lang="ru-RU"/>
        </a:p>
      </dgm:t>
    </dgm:pt>
    <dgm:pt modelId="{3D4A45D9-ADF7-4CD1-B10E-9F49833E3569}" type="pres">
      <dgm:prSet presAssocID="{878BB63A-CB95-42F6-94F3-504169227072}" presName="Name0" presStyleCnt="0">
        <dgm:presLayoutVars>
          <dgm:dir/>
          <dgm:animLvl val="lvl"/>
          <dgm:resizeHandles val="exact"/>
        </dgm:presLayoutVars>
      </dgm:prSet>
      <dgm:spPr/>
      <dgm:t>
        <a:bodyPr/>
        <a:lstStyle/>
        <a:p>
          <a:endParaRPr lang="ru-RU"/>
        </a:p>
      </dgm:t>
    </dgm:pt>
    <dgm:pt modelId="{2C05317F-8707-490F-94F1-9A8B24E24268}" type="pres">
      <dgm:prSet presAssocID="{61F6ED8A-0AC0-4C24-B6AC-D43821AC47A4}" presName="compositeNode" presStyleCnt="0">
        <dgm:presLayoutVars>
          <dgm:bulletEnabled val="1"/>
        </dgm:presLayoutVars>
      </dgm:prSet>
      <dgm:spPr/>
      <dgm:t>
        <a:bodyPr/>
        <a:lstStyle/>
        <a:p>
          <a:endParaRPr lang="ru-RU"/>
        </a:p>
      </dgm:t>
    </dgm:pt>
    <dgm:pt modelId="{E7429B6A-E77D-4C47-8FFF-6D173526113E}" type="pres">
      <dgm:prSet presAssocID="{61F6ED8A-0AC0-4C24-B6AC-D43821AC47A4}" presName="bgRect" presStyleLbl="node1" presStyleIdx="0" presStyleCnt="3" custScaleY="101231" custLinFactNeighborX="-5895" custLinFactNeighborY="358"/>
      <dgm:spPr/>
      <dgm:t>
        <a:bodyPr/>
        <a:lstStyle/>
        <a:p>
          <a:endParaRPr lang="ru-RU"/>
        </a:p>
      </dgm:t>
    </dgm:pt>
    <dgm:pt modelId="{DDDA7321-1029-4D97-A5E0-4A1DCEB52993}" type="pres">
      <dgm:prSet presAssocID="{61F6ED8A-0AC0-4C24-B6AC-D43821AC47A4}" presName="parentNode" presStyleLbl="node1" presStyleIdx="0" presStyleCnt="3">
        <dgm:presLayoutVars>
          <dgm:chMax val="0"/>
          <dgm:bulletEnabled val="1"/>
        </dgm:presLayoutVars>
      </dgm:prSet>
      <dgm:spPr/>
      <dgm:t>
        <a:bodyPr/>
        <a:lstStyle/>
        <a:p>
          <a:endParaRPr lang="ru-RU"/>
        </a:p>
      </dgm:t>
    </dgm:pt>
    <dgm:pt modelId="{C8BB6CE8-CC53-429C-8A06-0737BE543B6C}" type="pres">
      <dgm:prSet presAssocID="{61F6ED8A-0AC0-4C24-B6AC-D43821AC47A4}" presName="childNode" presStyleLbl="node1" presStyleIdx="0" presStyleCnt="3">
        <dgm:presLayoutVars>
          <dgm:bulletEnabled val="1"/>
        </dgm:presLayoutVars>
      </dgm:prSet>
      <dgm:spPr/>
      <dgm:t>
        <a:bodyPr/>
        <a:lstStyle/>
        <a:p>
          <a:endParaRPr lang="ru-RU"/>
        </a:p>
      </dgm:t>
    </dgm:pt>
    <dgm:pt modelId="{9E4304E7-8391-46BF-9415-541EC673B2BD}" type="pres">
      <dgm:prSet presAssocID="{BA24FD3A-B4B3-40FD-8A3C-0FD07B26EF7F}" presName="hSp" presStyleCnt="0"/>
      <dgm:spPr/>
      <dgm:t>
        <a:bodyPr/>
        <a:lstStyle/>
        <a:p>
          <a:endParaRPr lang="ru-RU"/>
        </a:p>
      </dgm:t>
    </dgm:pt>
    <dgm:pt modelId="{4F81A723-7282-4BC5-BBF3-9967E1BAB9EA}" type="pres">
      <dgm:prSet presAssocID="{BA24FD3A-B4B3-40FD-8A3C-0FD07B26EF7F}" presName="vProcSp" presStyleCnt="0"/>
      <dgm:spPr/>
      <dgm:t>
        <a:bodyPr/>
        <a:lstStyle/>
        <a:p>
          <a:endParaRPr lang="ru-RU"/>
        </a:p>
      </dgm:t>
    </dgm:pt>
    <dgm:pt modelId="{31F374FE-3CB6-43F5-8EAC-1C7D4BC9A834}" type="pres">
      <dgm:prSet presAssocID="{BA24FD3A-B4B3-40FD-8A3C-0FD07B26EF7F}" presName="vSp1" presStyleCnt="0"/>
      <dgm:spPr/>
      <dgm:t>
        <a:bodyPr/>
        <a:lstStyle/>
        <a:p>
          <a:endParaRPr lang="ru-RU"/>
        </a:p>
      </dgm:t>
    </dgm:pt>
    <dgm:pt modelId="{23F2AD5F-017C-4478-8FB9-BCC7AA6E9B8F}" type="pres">
      <dgm:prSet presAssocID="{BA24FD3A-B4B3-40FD-8A3C-0FD07B26EF7F}" presName="simulatedConn" presStyleLbl="solidFgAcc1" presStyleIdx="0" presStyleCnt="2"/>
      <dgm:spPr/>
      <dgm:t>
        <a:bodyPr/>
        <a:lstStyle/>
        <a:p>
          <a:endParaRPr lang="ru-RU"/>
        </a:p>
      </dgm:t>
    </dgm:pt>
    <dgm:pt modelId="{64DFB183-4D10-48DF-A22B-97C6C91FB5EC}" type="pres">
      <dgm:prSet presAssocID="{BA24FD3A-B4B3-40FD-8A3C-0FD07B26EF7F}" presName="vSp2" presStyleCnt="0"/>
      <dgm:spPr/>
      <dgm:t>
        <a:bodyPr/>
        <a:lstStyle/>
        <a:p>
          <a:endParaRPr lang="ru-RU"/>
        </a:p>
      </dgm:t>
    </dgm:pt>
    <dgm:pt modelId="{6053E2D5-E333-4581-B30D-D54700B6F652}" type="pres">
      <dgm:prSet presAssocID="{BA24FD3A-B4B3-40FD-8A3C-0FD07B26EF7F}" presName="sibTrans" presStyleCnt="0"/>
      <dgm:spPr/>
      <dgm:t>
        <a:bodyPr/>
        <a:lstStyle/>
        <a:p>
          <a:endParaRPr lang="ru-RU"/>
        </a:p>
      </dgm:t>
    </dgm:pt>
    <dgm:pt modelId="{2EC8D0BC-6D70-4ACD-9301-4593886E232D}" type="pres">
      <dgm:prSet presAssocID="{648F03BF-6316-47B5-9116-07C06859BBEC}" presName="compositeNode" presStyleCnt="0">
        <dgm:presLayoutVars>
          <dgm:bulletEnabled val="1"/>
        </dgm:presLayoutVars>
      </dgm:prSet>
      <dgm:spPr/>
      <dgm:t>
        <a:bodyPr/>
        <a:lstStyle/>
        <a:p>
          <a:endParaRPr lang="ru-RU"/>
        </a:p>
      </dgm:t>
    </dgm:pt>
    <dgm:pt modelId="{EAA89DDB-0711-4194-8E41-49E0CD0F417C}" type="pres">
      <dgm:prSet presAssocID="{648F03BF-6316-47B5-9116-07C06859BBEC}" presName="bgRect" presStyleLbl="node1" presStyleIdx="1" presStyleCnt="3" custScaleX="106191" custScaleY="101897"/>
      <dgm:spPr/>
      <dgm:t>
        <a:bodyPr/>
        <a:lstStyle/>
        <a:p>
          <a:endParaRPr lang="ru-RU"/>
        </a:p>
      </dgm:t>
    </dgm:pt>
    <dgm:pt modelId="{B80A84F0-FC8C-4EA9-95C6-2D3C004290B7}" type="pres">
      <dgm:prSet presAssocID="{648F03BF-6316-47B5-9116-07C06859BBEC}" presName="parentNode" presStyleLbl="node1" presStyleIdx="1" presStyleCnt="3">
        <dgm:presLayoutVars>
          <dgm:chMax val="0"/>
          <dgm:bulletEnabled val="1"/>
        </dgm:presLayoutVars>
      </dgm:prSet>
      <dgm:spPr/>
      <dgm:t>
        <a:bodyPr/>
        <a:lstStyle/>
        <a:p>
          <a:endParaRPr lang="ru-RU"/>
        </a:p>
      </dgm:t>
    </dgm:pt>
    <dgm:pt modelId="{56AAF754-4FA5-4B6B-9CC8-E6D1B2E1E1EA}" type="pres">
      <dgm:prSet presAssocID="{648F03BF-6316-47B5-9116-07C06859BBEC}" presName="childNode" presStyleLbl="node1" presStyleIdx="1" presStyleCnt="3">
        <dgm:presLayoutVars>
          <dgm:bulletEnabled val="1"/>
        </dgm:presLayoutVars>
      </dgm:prSet>
      <dgm:spPr/>
      <dgm:t>
        <a:bodyPr/>
        <a:lstStyle/>
        <a:p>
          <a:endParaRPr lang="ru-RU"/>
        </a:p>
      </dgm:t>
    </dgm:pt>
    <dgm:pt modelId="{170D8323-C95F-4B44-ABC1-B67B05EBF48A}" type="pres">
      <dgm:prSet presAssocID="{EA4C6FF2-BB75-44E5-8721-F647C47F598E}" presName="hSp" presStyleCnt="0"/>
      <dgm:spPr/>
      <dgm:t>
        <a:bodyPr/>
        <a:lstStyle/>
        <a:p>
          <a:endParaRPr lang="ru-RU"/>
        </a:p>
      </dgm:t>
    </dgm:pt>
    <dgm:pt modelId="{B9CF446F-1663-4150-AB0C-A1729C07C60B}" type="pres">
      <dgm:prSet presAssocID="{EA4C6FF2-BB75-44E5-8721-F647C47F598E}" presName="vProcSp" presStyleCnt="0"/>
      <dgm:spPr/>
      <dgm:t>
        <a:bodyPr/>
        <a:lstStyle/>
        <a:p>
          <a:endParaRPr lang="ru-RU"/>
        </a:p>
      </dgm:t>
    </dgm:pt>
    <dgm:pt modelId="{C9E7AA3C-2E3F-451A-8451-530A930F0F31}" type="pres">
      <dgm:prSet presAssocID="{EA4C6FF2-BB75-44E5-8721-F647C47F598E}" presName="vSp1" presStyleCnt="0"/>
      <dgm:spPr/>
      <dgm:t>
        <a:bodyPr/>
        <a:lstStyle/>
        <a:p>
          <a:endParaRPr lang="ru-RU"/>
        </a:p>
      </dgm:t>
    </dgm:pt>
    <dgm:pt modelId="{DBE4C111-79D5-484E-B9CB-322A51AA8F76}" type="pres">
      <dgm:prSet presAssocID="{EA4C6FF2-BB75-44E5-8721-F647C47F598E}" presName="simulatedConn" presStyleLbl="solidFgAcc1" presStyleIdx="1" presStyleCnt="2"/>
      <dgm:spPr/>
      <dgm:t>
        <a:bodyPr/>
        <a:lstStyle/>
        <a:p>
          <a:endParaRPr lang="ru-RU"/>
        </a:p>
      </dgm:t>
    </dgm:pt>
    <dgm:pt modelId="{2A2BF070-E6FC-4FDC-A900-3FCF4539F4BC}" type="pres">
      <dgm:prSet presAssocID="{EA4C6FF2-BB75-44E5-8721-F647C47F598E}" presName="vSp2" presStyleCnt="0"/>
      <dgm:spPr/>
      <dgm:t>
        <a:bodyPr/>
        <a:lstStyle/>
        <a:p>
          <a:endParaRPr lang="ru-RU"/>
        </a:p>
      </dgm:t>
    </dgm:pt>
    <dgm:pt modelId="{FA4388A3-27A9-4A44-9A37-988541690BAC}" type="pres">
      <dgm:prSet presAssocID="{EA4C6FF2-BB75-44E5-8721-F647C47F598E}" presName="sibTrans" presStyleCnt="0"/>
      <dgm:spPr/>
      <dgm:t>
        <a:bodyPr/>
        <a:lstStyle/>
        <a:p>
          <a:endParaRPr lang="ru-RU"/>
        </a:p>
      </dgm:t>
    </dgm:pt>
    <dgm:pt modelId="{8B89AA25-1D86-4B32-BDC7-8C1A7CE98BFE}" type="pres">
      <dgm:prSet presAssocID="{91645857-004C-4087-814C-1179B9663808}" presName="compositeNode" presStyleCnt="0">
        <dgm:presLayoutVars>
          <dgm:bulletEnabled val="1"/>
        </dgm:presLayoutVars>
      </dgm:prSet>
      <dgm:spPr/>
      <dgm:t>
        <a:bodyPr/>
        <a:lstStyle/>
        <a:p>
          <a:endParaRPr lang="ru-RU"/>
        </a:p>
      </dgm:t>
    </dgm:pt>
    <dgm:pt modelId="{3DBDE519-00DC-42AC-8B93-8E3A25E5E5CE}" type="pres">
      <dgm:prSet presAssocID="{91645857-004C-4087-814C-1179B9663808}" presName="bgRect" presStyleLbl="node1" presStyleIdx="2" presStyleCnt="3" custScaleX="93843" custScaleY="101897"/>
      <dgm:spPr/>
      <dgm:t>
        <a:bodyPr/>
        <a:lstStyle/>
        <a:p>
          <a:endParaRPr lang="ru-RU"/>
        </a:p>
      </dgm:t>
    </dgm:pt>
    <dgm:pt modelId="{46683551-924C-457A-82FB-2F83789FF311}" type="pres">
      <dgm:prSet presAssocID="{91645857-004C-4087-814C-1179B9663808}" presName="parentNode" presStyleLbl="node1" presStyleIdx="2" presStyleCnt="3">
        <dgm:presLayoutVars>
          <dgm:chMax val="0"/>
          <dgm:bulletEnabled val="1"/>
        </dgm:presLayoutVars>
      </dgm:prSet>
      <dgm:spPr/>
      <dgm:t>
        <a:bodyPr/>
        <a:lstStyle/>
        <a:p>
          <a:endParaRPr lang="ru-RU"/>
        </a:p>
      </dgm:t>
    </dgm:pt>
    <dgm:pt modelId="{E4927D95-E52A-44D5-978C-A5A8C2A9260D}" type="pres">
      <dgm:prSet presAssocID="{91645857-004C-4087-814C-1179B9663808}" presName="childNode" presStyleLbl="node1" presStyleIdx="2" presStyleCnt="3">
        <dgm:presLayoutVars>
          <dgm:bulletEnabled val="1"/>
        </dgm:presLayoutVars>
      </dgm:prSet>
      <dgm:spPr/>
      <dgm:t>
        <a:bodyPr/>
        <a:lstStyle/>
        <a:p>
          <a:endParaRPr lang="ru-RU"/>
        </a:p>
      </dgm:t>
    </dgm:pt>
  </dgm:ptLst>
  <dgm:cxnLst>
    <dgm:cxn modelId="{99B9853F-1E57-4919-A0FD-BB9BFD478036}" srcId="{878BB63A-CB95-42F6-94F3-504169227072}" destId="{648F03BF-6316-47B5-9116-07C06859BBEC}" srcOrd="1" destOrd="0" parTransId="{5238D119-255C-41D8-91E5-CA29D520A46E}" sibTransId="{EA4C6FF2-BB75-44E5-8721-F647C47F598E}"/>
    <dgm:cxn modelId="{D9EDE2FA-7938-43E6-A185-270235F94D77}" srcId="{648F03BF-6316-47B5-9116-07C06859BBEC}" destId="{2F1EFCE1-D059-4AE3-B48D-73D763095CF3}" srcOrd="0" destOrd="0" parTransId="{BCCB831E-1549-468C-B9C2-04A1971FEC8B}" sibTransId="{85F07630-D5DB-4FDA-9468-AA5175A56FE8}"/>
    <dgm:cxn modelId="{0A941A66-5463-400B-B891-13D7ED34C6C1}" srcId="{91645857-004C-4087-814C-1179B9663808}" destId="{7A3924EF-9CD9-4FCC-855C-42BF9D955C12}" srcOrd="0" destOrd="0" parTransId="{1DE468BA-1170-42C9-BC62-9F0D17AD2CFD}" sibTransId="{8AF4AC0D-6415-4B54-A570-D0272B534AE8}"/>
    <dgm:cxn modelId="{59FEAC8E-D0F7-4D07-9F57-A7F8B3809628}" type="presOf" srcId="{2F1EFCE1-D059-4AE3-B48D-73D763095CF3}" destId="{56AAF754-4FA5-4B6B-9CC8-E6D1B2E1E1EA}" srcOrd="0" destOrd="0" presId="urn:microsoft.com/office/officeart/2005/8/layout/hProcess7#2"/>
    <dgm:cxn modelId="{95A05687-9AD1-4965-BD89-FBFAE45B3BFE}" type="presOf" srcId="{3E1EEDB9-543D-4F2E-881F-18F4615CEC50}" destId="{C8BB6CE8-CC53-429C-8A06-0737BE543B6C}" srcOrd="0" destOrd="0" presId="urn:microsoft.com/office/officeart/2005/8/layout/hProcess7#2"/>
    <dgm:cxn modelId="{58544EA7-76BE-4D77-914D-6EAC2C688263}" type="presOf" srcId="{648F03BF-6316-47B5-9116-07C06859BBEC}" destId="{EAA89DDB-0711-4194-8E41-49E0CD0F417C}" srcOrd="0" destOrd="0" presId="urn:microsoft.com/office/officeart/2005/8/layout/hProcess7#2"/>
    <dgm:cxn modelId="{E102D849-DF5B-45D3-9516-86A5511CCE5E}" type="presOf" srcId="{61F6ED8A-0AC0-4C24-B6AC-D43821AC47A4}" destId="{DDDA7321-1029-4D97-A5E0-4A1DCEB52993}" srcOrd="1" destOrd="0" presId="urn:microsoft.com/office/officeart/2005/8/layout/hProcess7#2"/>
    <dgm:cxn modelId="{8800E79F-ABCD-41F3-8A57-65B48ABF4640}" srcId="{878BB63A-CB95-42F6-94F3-504169227072}" destId="{61F6ED8A-0AC0-4C24-B6AC-D43821AC47A4}" srcOrd="0" destOrd="0" parTransId="{C3231FE5-1AF8-4F2E-A3C2-9BE8815F0C5C}" sibTransId="{BA24FD3A-B4B3-40FD-8A3C-0FD07B26EF7F}"/>
    <dgm:cxn modelId="{122DED51-3C16-419A-8C28-6598346BF9BC}" type="presOf" srcId="{61F6ED8A-0AC0-4C24-B6AC-D43821AC47A4}" destId="{E7429B6A-E77D-4C47-8FFF-6D173526113E}" srcOrd="0" destOrd="0" presId="urn:microsoft.com/office/officeart/2005/8/layout/hProcess7#2"/>
    <dgm:cxn modelId="{34EC4CEC-410E-4996-A5E9-4916A9D3D002}" srcId="{878BB63A-CB95-42F6-94F3-504169227072}" destId="{91645857-004C-4087-814C-1179B9663808}" srcOrd="2" destOrd="0" parTransId="{7B55B024-C3C7-4A51-8325-1B65FA37A53F}" sibTransId="{6FEB3269-BA84-4FF2-B4FF-FD5934E9BB1D}"/>
    <dgm:cxn modelId="{D81DE5B1-B63F-48B3-BA87-075F51D489A5}" type="presOf" srcId="{878BB63A-CB95-42F6-94F3-504169227072}" destId="{3D4A45D9-ADF7-4CD1-B10E-9F49833E3569}" srcOrd="0" destOrd="0" presId="urn:microsoft.com/office/officeart/2005/8/layout/hProcess7#2"/>
    <dgm:cxn modelId="{F721BC1C-A85D-44AF-A723-0CD24E69DF4E}" type="presOf" srcId="{648F03BF-6316-47B5-9116-07C06859BBEC}" destId="{B80A84F0-FC8C-4EA9-95C6-2D3C004290B7}" srcOrd="1" destOrd="0" presId="urn:microsoft.com/office/officeart/2005/8/layout/hProcess7#2"/>
    <dgm:cxn modelId="{23EFE0DC-18BE-457C-91E3-2283180F953D}" type="presOf" srcId="{91645857-004C-4087-814C-1179B9663808}" destId="{46683551-924C-457A-82FB-2F83789FF311}" srcOrd="1" destOrd="0" presId="urn:microsoft.com/office/officeart/2005/8/layout/hProcess7#2"/>
    <dgm:cxn modelId="{F021B40C-3513-471C-9C9A-864DEC07B144}" type="presOf" srcId="{91645857-004C-4087-814C-1179B9663808}" destId="{3DBDE519-00DC-42AC-8B93-8E3A25E5E5CE}" srcOrd="0" destOrd="0" presId="urn:microsoft.com/office/officeart/2005/8/layout/hProcess7#2"/>
    <dgm:cxn modelId="{4A35E625-1479-4AF7-A243-05A9AC158C0A}" srcId="{61F6ED8A-0AC0-4C24-B6AC-D43821AC47A4}" destId="{3E1EEDB9-543D-4F2E-881F-18F4615CEC50}" srcOrd="0" destOrd="0" parTransId="{F3F6AE2E-0096-42AF-83AA-A7347EB76AED}" sibTransId="{A6028FBF-CF09-4982-A392-7E3CA13E1603}"/>
    <dgm:cxn modelId="{6E703367-4528-40FD-9EB6-2718AF497677}" type="presOf" srcId="{7A3924EF-9CD9-4FCC-855C-42BF9D955C12}" destId="{E4927D95-E52A-44D5-978C-A5A8C2A9260D}" srcOrd="0" destOrd="0" presId="urn:microsoft.com/office/officeart/2005/8/layout/hProcess7#2"/>
    <dgm:cxn modelId="{6BEC9F27-7CEA-4B58-A9E5-250449BAE4F2}" type="presParOf" srcId="{3D4A45D9-ADF7-4CD1-B10E-9F49833E3569}" destId="{2C05317F-8707-490F-94F1-9A8B24E24268}" srcOrd="0" destOrd="0" presId="urn:microsoft.com/office/officeart/2005/8/layout/hProcess7#2"/>
    <dgm:cxn modelId="{FDEFEADE-2E59-4E6A-AF39-5247ED1D2112}" type="presParOf" srcId="{2C05317F-8707-490F-94F1-9A8B24E24268}" destId="{E7429B6A-E77D-4C47-8FFF-6D173526113E}" srcOrd="0" destOrd="0" presId="urn:microsoft.com/office/officeart/2005/8/layout/hProcess7#2"/>
    <dgm:cxn modelId="{E806CD07-6882-46B6-8812-9DB9B98746EB}" type="presParOf" srcId="{2C05317F-8707-490F-94F1-9A8B24E24268}" destId="{DDDA7321-1029-4D97-A5E0-4A1DCEB52993}" srcOrd="1" destOrd="0" presId="urn:microsoft.com/office/officeart/2005/8/layout/hProcess7#2"/>
    <dgm:cxn modelId="{20760B65-3207-4064-8BD8-E0CE2E996E7A}" type="presParOf" srcId="{2C05317F-8707-490F-94F1-9A8B24E24268}" destId="{C8BB6CE8-CC53-429C-8A06-0737BE543B6C}" srcOrd="2" destOrd="0" presId="urn:microsoft.com/office/officeart/2005/8/layout/hProcess7#2"/>
    <dgm:cxn modelId="{E2F1E124-CFBE-41B3-94DF-CC543371D88E}" type="presParOf" srcId="{3D4A45D9-ADF7-4CD1-B10E-9F49833E3569}" destId="{9E4304E7-8391-46BF-9415-541EC673B2BD}" srcOrd="1" destOrd="0" presId="urn:microsoft.com/office/officeart/2005/8/layout/hProcess7#2"/>
    <dgm:cxn modelId="{95D909AD-AA66-4BC6-A020-0A919101D658}" type="presParOf" srcId="{3D4A45D9-ADF7-4CD1-B10E-9F49833E3569}" destId="{4F81A723-7282-4BC5-BBF3-9967E1BAB9EA}" srcOrd="2" destOrd="0" presId="urn:microsoft.com/office/officeart/2005/8/layout/hProcess7#2"/>
    <dgm:cxn modelId="{5F38C7D1-4CCB-4FBB-B9B0-DABC23DDE091}" type="presParOf" srcId="{4F81A723-7282-4BC5-BBF3-9967E1BAB9EA}" destId="{31F374FE-3CB6-43F5-8EAC-1C7D4BC9A834}" srcOrd="0" destOrd="0" presId="urn:microsoft.com/office/officeart/2005/8/layout/hProcess7#2"/>
    <dgm:cxn modelId="{D140708F-7648-4876-A828-21D99EC23B86}" type="presParOf" srcId="{4F81A723-7282-4BC5-BBF3-9967E1BAB9EA}" destId="{23F2AD5F-017C-4478-8FB9-BCC7AA6E9B8F}" srcOrd="1" destOrd="0" presId="urn:microsoft.com/office/officeart/2005/8/layout/hProcess7#2"/>
    <dgm:cxn modelId="{7D78C4EC-1813-4B9F-A4C5-EE32AF76E1DC}" type="presParOf" srcId="{4F81A723-7282-4BC5-BBF3-9967E1BAB9EA}" destId="{64DFB183-4D10-48DF-A22B-97C6C91FB5EC}" srcOrd="2" destOrd="0" presId="urn:microsoft.com/office/officeart/2005/8/layout/hProcess7#2"/>
    <dgm:cxn modelId="{9B20D6C2-8FD9-4DBD-8BBD-EF92071CE9CF}" type="presParOf" srcId="{3D4A45D9-ADF7-4CD1-B10E-9F49833E3569}" destId="{6053E2D5-E333-4581-B30D-D54700B6F652}" srcOrd="3" destOrd="0" presId="urn:microsoft.com/office/officeart/2005/8/layout/hProcess7#2"/>
    <dgm:cxn modelId="{D53D88B0-28DC-428B-A18F-C654BEEC6F4B}" type="presParOf" srcId="{3D4A45D9-ADF7-4CD1-B10E-9F49833E3569}" destId="{2EC8D0BC-6D70-4ACD-9301-4593886E232D}" srcOrd="4" destOrd="0" presId="urn:microsoft.com/office/officeart/2005/8/layout/hProcess7#2"/>
    <dgm:cxn modelId="{371FB9F1-FD7B-47DE-BCB1-A90D4D8C1448}" type="presParOf" srcId="{2EC8D0BC-6D70-4ACD-9301-4593886E232D}" destId="{EAA89DDB-0711-4194-8E41-49E0CD0F417C}" srcOrd="0" destOrd="0" presId="urn:microsoft.com/office/officeart/2005/8/layout/hProcess7#2"/>
    <dgm:cxn modelId="{2ABE4708-0F0A-4728-8080-469A7EAEA6C6}" type="presParOf" srcId="{2EC8D0BC-6D70-4ACD-9301-4593886E232D}" destId="{B80A84F0-FC8C-4EA9-95C6-2D3C004290B7}" srcOrd="1" destOrd="0" presId="urn:microsoft.com/office/officeart/2005/8/layout/hProcess7#2"/>
    <dgm:cxn modelId="{314FCDAA-D94C-4C9A-B3AC-829E18B4610F}" type="presParOf" srcId="{2EC8D0BC-6D70-4ACD-9301-4593886E232D}" destId="{56AAF754-4FA5-4B6B-9CC8-E6D1B2E1E1EA}" srcOrd="2" destOrd="0" presId="urn:microsoft.com/office/officeart/2005/8/layout/hProcess7#2"/>
    <dgm:cxn modelId="{5CA2A59A-5533-48B1-95EE-370B95CC97AB}" type="presParOf" srcId="{3D4A45D9-ADF7-4CD1-B10E-9F49833E3569}" destId="{170D8323-C95F-4B44-ABC1-B67B05EBF48A}" srcOrd="5" destOrd="0" presId="urn:microsoft.com/office/officeart/2005/8/layout/hProcess7#2"/>
    <dgm:cxn modelId="{26683E2D-0433-4C1F-AD09-EE87DD7009EA}" type="presParOf" srcId="{3D4A45D9-ADF7-4CD1-B10E-9F49833E3569}" destId="{B9CF446F-1663-4150-AB0C-A1729C07C60B}" srcOrd="6" destOrd="0" presId="urn:microsoft.com/office/officeart/2005/8/layout/hProcess7#2"/>
    <dgm:cxn modelId="{86B9E7A5-AC28-46B9-B4A5-FCE12AE6D3D0}" type="presParOf" srcId="{B9CF446F-1663-4150-AB0C-A1729C07C60B}" destId="{C9E7AA3C-2E3F-451A-8451-530A930F0F31}" srcOrd="0" destOrd="0" presId="urn:microsoft.com/office/officeart/2005/8/layout/hProcess7#2"/>
    <dgm:cxn modelId="{1E9461A1-4805-4201-BC07-23ED59879DD3}" type="presParOf" srcId="{B9CF446F-1663-4150-AB0C-A1729C07C60B}" destId="{DBE4C111-79D5-484E-B9CB-322A51AA8F76}" srcOrd="1" destOrd="0" presId="urn:microsoft.com/office/officeart/2005/8/layout/hProcess7#2"/>
    <dgm:cxn modelId="{0EB786FC-C3D8-4B2C-8877-9A69EFDB65A9}" type="presParOf" srcId="{B9CF446F-1663-4150-AB0C-A1729C07C60B}" destId="{2A2BF070-E6FC-4FDC-A900-3FCF4539F4BC}" srcOrd="2" destOrd="0" presId="urn:microsoft.com/office/officeart/2005/8/layout/hProcess7#2"/>
    <dgm:cxn modelId="{612307A5-6682-474D-81BE-B1836BDF1867}" type="presParOf" srcId="{3D4A45D9-ADF7-4CD1-B10E-9F49833E3569}" destId="{FA4388A3-27A9-4A44-9A37-988541690BAC}" srcOrd="7" destOrd="0" presId="urn:microsoft.com/office/officeart/2005/8/layout/hProcess7#2"/>
    <dgm:cxn modelId="{2435FE82-8528-453A-885C-7E163EBBC4D3}" type="presParOf" srcId="{3D4A45D9-ADF7-4CD1-B10E-9F49833E3569}" destId="{8B89AA25-1D86-4B32-BDC7-8C1A7CE98BFE}" srcOrd="8" destOrd="0" presId="urn:microsoft.com/office/officeart/2005/8/layout/hProcess7#2"/>
    <dgm:cxn modelId="{78BE0089-AF2A-46E9-AD5B-69C66BD416EA}" type="presParOf" srcId="{8B89AA25-1D86-4B32-BDC7-8C1A7CE98BFE}" destId="{3DBDE519-00DC-42AC-8B93-8E3A25E5E5CE}" srcOrd="0" destOrd="0" presId="urn:microsoft.com/office/officeart/2005/8/layout/hProcess7#2"/>
    <dgm:cxn modelId="{57DB5294-82ED-4343-9D06-9D51E2210E45}" type="presParOf" srcId="{8B89AA25-1D86-4B32-BDC7-8C1A7CE98BFE}" destId="{46683551-924C-457A-82FB-2F83789FF311}" srcOrd="1" destOrd="0" presId="urn:microsoft.com/office/officeart/2005/8/layout/hProcess7#2"/>
    <dgm:cxn modelId="{0241B59E-2979-4482-907A-172D2940F687}" type="presParOf" srcId="{8B89AA25-1D86-4B32-BDC7-8C1A7CE98BFE}" destId="{E4927D95-E52A-44D5-978C-A5A8C2A9260D}" srcOrd="2" destOrd="0" presId="urn:microsoft.com/office/officeart/2005/8/layout/hProcess7#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0E3070-9135-42C8-ABEA-BC9B45962D7C}">
      <dsp:nvSpPr>
        <dsp:cNvPr id="0" name=""/>
        <dsp:cNvSpPr/>
      </dsp:nvSpPr>
      <dsp:spPr>
        <a:xfrm rot="16200000">
          <a:off x="-1002434" y="1004569"/>
          <a:ext cx="4104456" cy="2095316"/>
        </a:xfrm>
        <a:prstGeom prst="flowChartManualOperati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ru-RU" sz="1600" b="1" kern="1200" dirty="0" smtClean="0"/>
            <a:t>формирование единых процедур проведения специальной оценки условий труда</a:t>
          </a:r>
        </a:p>
      </dsp:txBody>
      <dsp:txXfrm rot="5400000">
        <a:off x="2136" y="820890"/>
        <a:ext cx="2095316" cy="2462674"/>
      </dsp:txXfrm>
    </dsp:sp>
    <dsp:sp modelId="{5EA975AC-7865-45C5-8FD9-DB00834D8CB9}">
      <dsp:nvSpPr>
        <dsp:cNvPr id="0" name=""/>
        <dsp:cNvSpPr/>
      </dsp:nvSpPr>
      <dsp:spPr>
        <a:xfrm rot="16200000">
          <a:off x="1250031" y="1004569"/>
          <a:ext cx="4104456" cy="2095316"/>
        </a:xfrm>
        <a:prstGeom prst="flowChartManualOperati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0" tIns="0" rIns="10160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b="1" kern="1200" dirty="0" smtClean="0"/>
            <a:t>установление порядка допуска к деятельности по проведению специальной оценки условий труда</a:t>
          </a:r>
        </a:p>
      </dsp:txBody>
      <dsp:txXfrm rot="5400000">
        <a:off x="2254601" y="820890"/>
        <a:ext cx="2095316" cy="2462674"/>
      </dsp:txXfrm>
    </dsp:sp>
    <dsp:sp modelId="{2331DCB6-980A-4392-B189-FED8E60847BF}">
      <dsp:nvSpPr>
        <dsp:cNvPr id="0" name=""/>
        <dsp:cNvSpPr/>
      </dsp:nvSpPr>
      <dsp:spPr>
        <a:xfrm rot="16200000">
          <a:off x="3502496" y="1004569"/>
          <a:ext cx="4104456" cy="2095316"/>
        </a:xfrm>
        <a:prstGeom prst="flowChartManualOperati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0" tIns="0" rIns="10160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b="1" kern="1200" dirty="0" smtClean="0"/>
            <a:t>формирование профессионального сообщества экспертов</a:t>
          </a:r>
        </a:p>
      </dsp:txBody>
      <dsp:txXfrm rot="5400000">
        <a:off x="4507066" y="820890"/>
        <a:ext cx="2095316" cy="2462674"/>
      </dsp:txXfrm>
    </dsp:sp>
    <dsp:sp modelId="{FF01E816-8B60-461A-8DFD-9C67317B72F7}">
      <dsp:nvSpPr>
        <dsp:cNvPr id="0" name=""/>
        <dsp:cNvSpPr/>
      </dsp:nvSpPr>
      <dsp:spPr>
        <a:xfrm rot="16200000">
          <a:off x="5754962" y="1004569"/>
          <a:ext cx="4104456" cy="2095316"/>
        </a:xfrm>
        <a:prstGeom prst="flowChartManualOperati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ru-RU" sz="1600" b="1" kern="1200" dirty="0" smtClean="0"/>
            <a:t>учет особенностей проведения специальной оценки условий труда в организациях отдельных видов деятельности (подземные работы, воздушный и морской транспорт, медицина)</a:t>
          </a:r>
          <a:endParaRPr lang="ru-RU" sz="1600" b="1" kern="1200" dirty="0"/>
        </a:p>
      </dsp:txBody>
      <dsp:txXfrm rot="5400000">
        <a:off x="6759532" y="820890"/>
        <a:ext cx="2095316" cy="24626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29B6A-E77D-4C47-8FFF-6D173526113E}">
      <dsp:nvSpPr>
        <dsp:cNvPr id="0" name=""/>
        <dsp:cNvSpPr/>
      </dsp:nvSpPr>
      <dsp:spPr>
        <a:xfrm>
          <a:off x="4734" y="695967"/>
          <a:ext cx="3024639" cy="3629567"/>
        </a:xfrm>
        <a:prstGeom prst="roundRect">
          <a:avLst>
            <a:gd name="adj" fmla="val 5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ru-RU" sz="1400" b="1" kern="1200" dirty="0" smtClean="0"/>
            <a:t>от 03.04.2014 № ОГ-П12-85пр</a:t>
          </a:r>
          <a:endParaRPr lang="ru-RU" sz="1400" b="1" kern="1200" dirty="0"/>
        </a:p>
      </dsp:txBody>
      <dsp:txXfrm rot="16200000">
        <a:off x="-1180924" y="1881626"/>
        <a:ext cx="2976245" cy="604927"/>
      </dsp:txXfrm>
    </dsp:sp>
    <dsp:sp modelId="{C8BB6CE8-CC53-429C-8A06-0737BE543B6C}">
      <dsp:nvSpPr>
        <dsp:cNvPr id="0" name=""/>
        <dsp:cNvSpPr/>
      </dsp:nvSpPr>
      <dsp:spPr>
        <a:xfrm>
          <a:off x="609662" y="695967"/>
          <a:ext cx="2253356" cy="3629567"/>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ts val="0"/>
            </a:spcAft>
          </a:pPr>
          <a:endParaRPr lang="ru-RU" sz="2400" kern="1200" dirty="0" smtClean="0"/>
        </a:p>
        <a:p>
          <a:pPr lvl="0" algn="l" defTabSz="1066800">
            <a:lnSpc>
              <a:spcPct val="90000"/>
            </a:lnSpc>
            <a:spcBef>
              <a:spcPct val="0"/>
            </a:spcBef>
            <a:spcAft>
              <a:spcPts val="0"/>
            </a:spcAft>
          </a:pPr>
          <a:endParaRPr lang="ru-RU" sz="2400" kern="1200" dirty="0" smtClean="0"/>
        </a:p>
        <a:p>
          <a:pPr lvl="0" algn="l" defTabSz="1066800">
            <a:lnSpc>
              <a:spcPct val="90000"/>
            </a:lnSpc>
            <a:spcBef>
              <a:spcPct val="0"/>
            </a:spcBef>
            <a:spcAft>
              <a:spcPts val="0"/>
            </a:spcAft>
          </a:pPr>
          <a:r>
            <a:rPr lang="ru-RU" sz="2400" kern="1200" dirty="0" smtClean="0"/>
            <a:t>Поручение Заместителя Председателя Правительства Российской Федерации</a:t>
          </a:r>
          <a:br>
            <a:rPr lang="ru-RU" sz="2400" kern="1200" dirty="0" smtClean="0"/>
          </a:br>
          <a:r>
            <a:rPr lang="ru-RU" sz="2400" kern="1200" dirty="0" smtClean="0"/>
            <a:t>О.Ю. </a:t>
          </a:r>
          <a:r>
            <a:rPr lang="ru-RU" sz="2400" kern="1200" dirty="0" err="1" smtClean="0"/>
            <a:t>Голодец</a:t>
          </a:r>
          <a:endParaRPr lang="ru-RU" sz="2400" kern="1200" dirty="0"/>
        </a:p>
      </dsp:txBody>
      <dsp:txXfrm>
        <a:off x="609662" y="695967"/>
        <a:ext cx="2253356" cy="3629567"/>
      </dsp:txXfrm>
    </dsp:sp>
    <dsp:sp modelId="{EAA89DDB-0711-4194-8E41-49E0CD0F417C}">
      <dsp:nvSpPr>
        <dsp:cNvPr id="0" name=""/>
        <dsp:cNvSpPr/>
      </dsp:nvSpPr>
      <dsp:spPr>
        <a:xfrm>
          <a:off x="3135931" y="707073"/>
          <a:ext cx="2878851" cy="3629567"/>
        </a:xfrm>
        <a:prstGeom prst="roundRect">
          <a:avLst>
            <a:gd name="adj" fmla="val 5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ru-RU" sz="1400" b="1" kern="1200" dirty="0" smtClean="0"/>
            <a:t>Приказ Минтруда России </a:t>
          </a:r>
          <a:br>
            <a:rPr lang="ru-RU" sz="1400" b="1" kern="1200" dirty="0" smtClean="0"/>
          </a:br>
          <a:r>
            <a:rPr lang="ru-RU" sz="1400" b="1" kern="1200" dirty="0" smtClean="0"/>
            <a:t>от 22.04.2014 № 270</a:t>
          </a:r>
          <a:endParaRPr lang="ru-RU" sz="1400" b="1" kern="1200" dirty="0"/>
        </a:p>
      </dsp:txBody>
      <dsp:txXfrm rot="16200000">
        <a:off x="1935694" y="1907311"/>
        <a:ext cx="2976245" cy="575770"/>
      </dsp:txXfrm>
    </dsp:sp>
    <dsp:sp modelId="{23F2AD5F-017C-4478-8FB9-BCC7AA6E9B8F}">
      <dsp:nvSpPr>
        <dsp:cNvPr id="0" name=""/>
        <dsp:cNvSpPr/>
      </dsp:nvSpPr>
      <dsp:spPr>
        <a:xfrm rot="5400000">
          <a:off x="2884419" y="3590968"/>
          <a:ext cx="533270" cy="453695"/>
        </a:xfrm>
        <a:prstGeom prst="flowChartExtra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6AAF754-4FA5-4B6B-9CC8-E6D1B2E1E1EA}">
      <dsp:nvSpPr>
        <dsp:cNvPr id="0" name=""/>
        <dsp:cNvSpPr/>
      </dsp:nvSpPr>
      <dsp:spPr>
        <a:xfrm>
          <a:off x="3722271" y="707073"/>
          <a:ext cx="2144744" cy="3629567"/>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ts val="0"/>
            </a:spcAft>
          </a:pPr>
          <a:endParaRPr lang="ru-RU" sz="2400" kern="1200" dirty="0" smtClean="0"/>
        </a:p>
        <a:p>
          <a:pPr lvl="0" algn="l" defTabSz="1066800">
            <a:lnSpc>
              <a:spcPct val="90000"/>
            </a:lnSpc>
            <a:spcBef>
              <a:spcPct val="0"/>
            </a:spcBef>
            <a:spcAft>
              <a:spcPts val="0"/>
            </a:spcAft>
          </a:pPr>
          <a:endParaRPr lang="ru-RU" sz="2400" kern="1200" dirty="0" smtClean="0"/>
        </a:p>
        <a:p>
          <a:pPr lvl="0" algn="l" defTabSz="1066800">
            <a:lnSpc>
              <a:spcPct val="90000"/>
            </a:lnSpc>
            <a:spcBef>
              <a:spcPct val="0"/>
            </a:spcBef>
            <a:spcAft>
              <a:spcPts val="0"/>
            </a:spcAft>
          </a:pPr>
          <a:r>
            <a:rPr lang="ru-RU" sz="2400" kern="1200" dirty="0" smtClean="0"/>
            <a:t>Создание рабочей группы по проведению мониторинга Методики</a:t>
          </a:r>
          <a:endParaRPr lang="ru-RU" sz="2400" kern="1200" dirty="0"/>
        </a:p>
      </dsp:txBody>
      <dsp:txXfrm>
        <a:off x="3722271" y="707073"/>
        <a:ext cx="2144744" cy="3629567"/>
      </dsp:txXfrm>
    </dsp:sp>
    <dsp:sp modelId="{3DBDE519-00DC-42AC-8B93-8E3A25E5E5CE}">
      <dsp:nvSpPr>
        <dsp:cNvPr id="0" name=""/>
        <dsp:cNvSpPr/>
      </dsp:nvSpPr>
      <dsp:spPr>
        <a:xfrm>
          <a:off x="6120645" y="707073"/>
          <a:ext cx="2838412" cy="3698420"/>
        </a:xfrm>
        <a:prstGeom prst="roundRect">
          <a:avLst>
            <a:gd name="adj" fmla="val 5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ru-RU" sz="1400" b="1" kern="1200" dirty="0" smtClean="0"/>
            <a:t>Приказ Минтруда России </a:t>
          </a:r>
          <a:br>
            <a:rPr lang="ru-RU" sz="1400" b="1" kern="1200" dirty="0" smtClean="0"/>
          </a:br>
          <a:r>
            <a:rPr lang="ru-RU" sz="1400" b="1" kern="1200" dirty="0" smtClean="0"/>
            <a:t>от 07.08.2014 № 546</a:t>
          </a:r>
          <a:endParaRPr lang="ru-RU" sz="1400" b="1" kern="1200" dirty="0"/>
        </a:p>
      </dsp:txBody>
      <dsp:txXfrm rot="16200000">
        <a:off x="4888134" y="1939584"/>
        <a:ext cx="3032704" cy="567682"/>
      </dsp:txXfrm>
    </dsp:sp>
    <dsp:sp modelId="{DBE4C111-79D5-484E-B9CB-322A51AA8F76}">
      <dsp:nvSpPr>
        <dsp:cNvPr id="0" name=""/>
        <dsp:cNvSpPr/>
      </dsp:nvSpPr>
      <dsp:spPr>
        <a:xfrm rot="5400000">
          <a:off x="5869133" y="3590968"/>
          <a:ext cx="533270" cy="453695"/>
        </a:xfrm>
        <a:prstGeom prst="flowChartExtract">
          <a:avLst/>
        </a:prstGeom>
        <a:solidFill>
          <a:schemeClr val="lt1">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4927D95-E52A-44D5-978C-A5A8C2A9260D}">
      <dsp:nvSpPr>
        <dsp:cNvPr id="0" name=""/>
        <dsp:cNvSpPr/>
      </dsp:nvSpPr>
      <dsp:spPr>
        <a:xfrm>
          <a:off x="6701829" y="707073"/>
          <a:ext cx="2114617" cy="3698420"/>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2296" rIns="0" bIns="0" numCol="1" spcCol="1270" anchor="t" anchorCtr="0">
          <a:noAutofit/>
        </a:bodyPr>
        <a:lstStyle/>
        <a:p>
          <a:pPr lvl="0" algn="l" defTabSz="1066800">
            <a:lnSpc>
              <a:spcPct val="90000"/>
            </a:lnSpc>
            <a:spcBef>
              <a:spcPct val="0"/>
            </a:spcBef>
            <a:spcAft>
              <a:spcPts val="0"/>
            </a:spcAft>
          </a:pPr>
          <a:endParaRPr lang="ru-RU" sz="2400" kern="1200" dirty="0" smtClean="0"/>
        </a:p>
        <a:p>
          <a:pPr lvl="0" algn="l" defTabSz="1066800">
            <a:lnSpc>
              <a:spcPct val="90000"/>
            </a:lnSpc>
            <a:spcBef>
              <a:spcPct val="0"/>
            </a:spcBef>
            <a:spcAft>
              <a:spcPts val="0"/>
            </a:spcAft>
          </a:pPr>
          <a:endParaRPr lang="ru-RU" sz="2400" kern="1200" dirty="0" smtClean="0"/>
        </a:p>
        <a:p>
          <a:pPr lvl="0" algn="l" defTabSz="1066800">
            <a:lnSpc>
              <a:spcPct val="90000"/>
            </a:lnSpc>
            <a:spcBef>
              <a:spcPct val="0"/>
            </a:spcBef>
            <a:spcAft>
              <a:spcPts val="0"/>
            </a:spcAft>
          </a:pPr>
          <a:r>
            <a:rPr lang="ru-RU" sz="2400" kern="1200" dirty="0" smtClean="0"/>
            <a:t>Анкета для проведения мониторинга</a:t>
          </a:r>
        </a:p>
        <a:p>
          <a:pPr lvl="0" algn="l" defTabSz="1066800">
            <a:lnSpc>
              <a:spcPct val="90000"/>
            </a:lnSpc>
            <a:spcBef>
              <a:spcPct val="0"/>
            </a:spcBef>
            <a:spcAft>
              <a:spcPts val="0"/>
            </a:spcAft>
          </a:pPr>
          <a:r>
            <a:rPr lang="ru-RU" sz="2400" kern="1200" dirty="0" smtClean="0"/>
            <a:t>Методики</a:t>
          </a:r>
          <a:endParaRPr lang="ru-RU" sz="2400" kern="1200" dirty="0"/>
        </a:p>
      </dsp:txBody>
      <dsp:txXfrm>
        <a:off x="6701829" y="707073"/>
        <a:ext cx="2114617" cy="36984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E69F0-1E91-473A-AE72-864E6FCE84A2}">
      <dsp:nvSpPr>
        <dsp:cNvPr id="0" name=""/>
        <dsp:cNvSpPr/>
      </dsp:nvSpPr>
      <dsp:spPr>
        <a:xfrm>
          <a:off x="3381070" y="5555"/>
          <a:ext cx="5331897" cy="5683076"/>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ru-RU" sz="2200" kern="1200" dirty="0" smtClean="0"/>
            <a:t>В Минтруд России   поступило </a:t>
          </a:r>
          <a:r>
            <a:rPr lang="ru-RU" sz="2200" kern="1200" smtClean="0"/>
            <a:t>более 800 </a:t>
          </a:r>
          <a:r>
            <a:rPr lang="ru-RU" sz="2200" kern="1200" dirty="0" smtClean="0"/>
            <a:t>предложений по внесению изменений в Методику СОУТ</a:t>
          </a:r>
          <a:endParaRPr lang="ru-RU" sz="2200" kern="1200" dirty="0"/>
        </a:p>
        <a:p>
          <a:pPr marL="228600" lvl="1" indent="-228600" algn="l" defTabSz="977900">
            <a:lnSpc>
              <a:spcPct val="90000"/>
            </a:lnSpc>
            <a:spcBef>
              <a:spcPct val="0"/>
            </a:spcBef>
            <a:spcAft>
              <a:spcPct val="15000"/>
            </a:spcAft>
            <a:buChar char="••"/>
          </a:pPr>
          <a:endParaRPr lang="ru-RU" sz="2200" kern="1200" dirty="0"/>
        </a:p>
        <a:p>
          <a:pPr marL="228600" lvl="1" indent="-228600" algn="l" defTabSz="977900">
            <a:lnSpc>
              <a:spcPct val="90000"/>
            </a:lnSpc>
            <a:spcBef>
              <a:spcPct val="0"/>
            </a:spcBef>
            <a:spcAft>
              <a:spcPct val="15000"/>
            </a:spcAft>
            <a:buChar char="••"/>
          </a:pPr>
          <a:r>
            <a:rPr lang="ru-RU" sz="2200" kern="1200" dirty="0" smtClean="0"/>
            <a:t>Сформулированы предварительные предложения по корректировке приказа Минтруда России от 24.01.2014 № 33н</a:t>
          </a:r>
          <a:endParaRPr lang="ru-RU" sz="2200" kern="1200" dirty="0"/>
        </a:p>
      </dsp:txBody>
      <dsp:txXfrm>
        <a:off x="3381070" y="715940"/>
        <a:ext cx="3332436" cy="4262307"/>
      </dsp:txXfrm>
    </dsp:sp>
    <dsp:sp modelId="{0B51FBED-7B75-4081-9695-18C928C0B345}">
      <dsp:nvSpPr>
        <dsp:cNvPr id="0" name=""/>
        <dsp:cNvSpPr/>
      </dsp:nvSpPr>
      <dsp:spPr>
        <a:xfrm>
          <a:off x="3771" y="2777"/>
          <a:ext cx="3373527" cy="568307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r>
            <a:rPr lang="ru-RU" sz="2400" kern="1200" dirty="0" smtClean="0"/>
            <a:t>Форма анкеты направлена в органы исполнительной власти по охране труда субъектов РФ, объединения работодателей и профсоюзов, организации, оказывающие услуги по проведению СОУТ, размещена на официальном сайте Минтруда России</a:t>
          </a:r>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a:p>
      </dsp:txBody>
      <dsp:txXfrm>
        <a:off x="168453" y="167459"/>
        <a:ext cx="3044163" cy="53537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B7BE4-B747-4C29-89F4-61A484B83EE2}">
      <dsp:nvSpPr>
        <dsp:cNvPr id="0" name=""/>
        <dsp:cNvSpPr/>
      </dsp:nvSpPr>
      <dsp:spPr>
        <a:xfrm rot="5400000">
          <a:off x="2874639" y="-581744"/>
          <a:ext cx="5323388" cy="6497283"/>
        </a:xfrm>
        <a:prstGeom prst="round2Same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a:sp3d extrusionH="190500"/>
      </dsp:spPr>
      <dsp:style>
        <a:lnRef idx="1">
          <a:schemeClr val="accent6"/>
        </a:lnRef>
        <a:fillRef idx="2">
          <a:schemeClr val="accent6"/>
        </a:fillRef>
        <a:effectRef idx="1">
          <a:schemeClr val="accent6"/>
        </a:effectRef>
        <a:fontRef idx="minor">
          <a:schemeClr val="dk1"/>
        </a:fontRef>
      </dsp:style>
      <dsp:txBody>
        <a:bodyPr spcFirstLastPara="0" vert="horz" wrap="square" lIns="247650" tIns="123825" rIns="247650" bIns="123825" numCol="1" spcCol="1270" anchor="ctr" anchorCtr="0">
          <a:noAutofit/>
        </a:bodyPr>
        <a:lstStyle/>
        <a:p>
          <a:pPr marL="171450" lvl="1" indent="-171450" algn="just" defTabSz="711200" rtl="0">
            <a:lnSpc>
              <a:spcPct val="90000"/>
            </a:lnSpc>
            <a:spcBef>
              <a:spcPct val="0"/>
            </a:spcBef>
            <a:spcAft>
              <a:spcPct val="15000"/>
            </a:spcAft>
            <a:buChar char="••"/>
          </a:pPr>
          <a:r>
            <a:rPr lang="ru-RU" sz="1600" kern="1200" dirty="0" smtClean="0"/>
            <a:t>возможность декларирования соответствия условий труда государственным нормативным требованиям охраны труда на рабочих местах, условия труда на которых по результатам исследований (испытаний) и измерений признаны оптимальными или допустимыми</a:t>
          </a:r>
          <a:endParaRPr lang="ru-RU" sz="1600" kern="1200" dirty="0">
            <a:latin typeface="+mn-lt"/>
          </a:endParaRPr>
        </a:p>
        <a:p>
          <a:pPr marL="171450" lvl="1" indent="-171450" algn="just" defTabSz="711200" rtl="0">
            <a:lnSpc>
              <a:spcPct val="90000"/>
            </a:lnSpc>
            <a:spcBef>
              <a:spcPct val="0"/>
            </a:spcBef>
            <a:spcAft>
              <a:spcPct val="15000"/>
            </a:spcAft>
            <a:buChar char="••"/>
          </a:pPr>
          <a:r>
            <a:rPr lang="ru-RU" sz="1600" kern="1200" dirty="0" smtClean="0"/>
            <a:t>дополнительная защита информации, составляющей государственную и иную охраняемую законом тайну, при ее передаче в составе сведений о результатах специальной оценки условий труда</a:t>
          </a:r>
          <a:endParaRPr lang="ru-RU" sz="1600" kern="1200" dirty="0">
            <a:latin typeface="+mn-lt"/>
          </a:endParaRPr>
        </a:p>
        <a:p>
          <a:pPr marL="171450" lvl="1" indent="-171450" algn="just" defTabSz="711200" rtl="0">
            <a:lnSpc>
              <a:spcPct val="90000"/>
            </a:lnSpc>
            <a:spcBef>
              <a:spcPct val="0"/>
            </a:spcBef>
            <a:spcAft>
              <a:spcPct val="15000"/>
            </a:spcAft>
            <a:buChar char="••"/>
          </a:pPr>
          <a:r>
            <a:rPr lang="ru-RU" sz="1600" kern="1200" dirty="0" smtClean="0"/>
            <a:t>обеспечение реализации отдельных поручений Президента Российской Федерации В.В.Путина о дополнительных мерах по стимулированию экономического роста (от 14 мая 2014 г. </a:t>
          </a:r>
          <a:br>
            <a:rPr lang="ru-RU" sz="1600" kern="1200" dirty="0" smtClean="0"/>
          </a:br>
          <a:r>
            <a:rPr lang="ru-RU" sz="1600" kern="1200" dirty="0" smtClean="0"/>
            <a:t>№ Пр-1159) в части установления срока проведения специальной оценки условий труда основного персонала крупных предприятий промышленности, транспорта и связи в 2015 - 2016 годах</a:t>
          </a:r>
          <a:endParaRPr lang="ru-RU" sz="1600" kern="1200" dirty="0">
            <a:latin typeface="+mn-lt"/>
          </a:endParaRPr>
        </a:p>
      </dsp:txBody>
      <dsp:txXfrm rot="-5400000">
        <a:off x="2287692" y="265069"/>
        <a:ext cx="6237417" cy="4803656"/>
      </dsp:txXfrm>
    </dsp:sp>
    <dsp:sp modelId="{3C6CB72B-2097-48FD-B763-D81EC6EE8E0C}">
      <dsp:nvSpPr>
        <dsp:cNvPr id="0" name=""/>
        <dsp:cNvSpPr/>
      </dsp:nvSpPr>
      <dsp:spPr>
        <a:xfrm>
          <a:off x="10" y="2601"/>
          <a:ext cx="2240442" cy="5323388"/>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hemeClr val="accent6"/>
        </a:lnRef>
        <a:fillRef idx="3">
          <a:schemeClr val="accent6"/>
        </a:fillRef>
        <a:effectRef idx="2">
          <a:schemeClr val="accent6"/>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b="1" kern="1200" dirty="0" smtClean="0"/>
            <a:t>Внесение изменений в Федеральный закон </a:t>
          </a:r>
          <a:endParaRPr lang="ru-RU" sz="2000" kern="1200" dirty="0" smtClean="0"/>
        </a:p>
        <a:p>
          <a:pPr lvl="0" algn="ctr" defTabSz="889000">
            <a:lnSpc>
              <a:spcPct val="90000"/>
            </a:lnSpc>
            <a:spcBef>
              <a:spcPct val="0"/>
            </a:spcBef>
            <a:spcAft>
              <a:spcPct val="35000"/>
            </a:spcAft>
          </a:pPr>
          <a:r>
            <a:rPr lang="ru-RU" sz="2000" b="1" kern="1200" dirty="0" smtClean="0"/>
            <a:t>«О специальной оценке условий труда»</a:t>
          </a:r>
          <a:endParaRPr lang="ru-RU" sz="2000" kern="1200" dirty="0"/>
        </a:p>
      </dsp:txBody>
      <dsp:txXfrm>
        <a:off x="109379" y="111970"/>
        <a:ext cx="2021704" cy="51046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B7BE4-B747-4C29-89F4-61A484B83EE2}">
      <dsp:nvSpPr>
        <dsp:cNvPr id="0" name=""/>
        <dsp:cNvSpPr/>
      </dsp:nvSpPr>
      <dsp:spPr>
        <a:xfrm rot="5400000">
          <a:off x="3644614" y="113604"/>
          <a:ext cx="5176364" cy="510138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0">
            <a:lnSpc>
              <a:spcPct val="90000"/>
            </a:lnSpc>
            <a:spcBef>
              <a:spcPct val="0"/>
            </a:spcBef>
            <a:spcAft>
              <a:spcPct val="15000"/>
            </a:spcAft>
            <a:buChar char="••"/>
          </a:pPr>
          <a:endParaRPr lang="ru-RU" sz="2000" kern="1200" dirty="0">
            <a:latin typeface="+mn-lt"/>
          </a:endParaRPr>
        </a:p>
        <a:p>
          <a:pPr marL="228600" lvl="1" indent="-228600" algn="just" defTabSz="889000">
            <a:lnSpc>
              <a:spcPct val="90000"/>
            </a:lnSpc>
            <a:spcBef>
              <a:spcPct val="0"/>
            </a:spcBef>
            <a:spcAft>
              <a:spcPct val="15000"/>
            </a:spcAft>
            <a:buChar char="••"/>
          </a:pPr>
          <a:r>
            <a:rPr lang="ru-RU" sz="2000" kern="1200" dirty="0" smtClean="0"/>
            <a:t>Оценка биологического фактора</a:t>
          </a:r>
          <a:endParaRPr lang="ru-RU" sz="2000" kern="1200" dirty="0"/>
        </a:p>
        <a:p>
          <a:pPr marL="228600" lvl="1" indent="-228600" algn="just" defTabSz="889000">
            <a:lnSpc>
              <a:spcPct val="90000"/>
            </a:lnSpc>
            <a:spcBef>
              <a:spcPct val="0"/>
            </a:spcBef>
            <a:spcAft>
              <a:spcPct val="15000"/>
            </a:spcAft>
            <a:buChar char="••"/>
          </a:pPr>
          <a:r>
            <a:rPr lang="ru-RU" sz="2000" kern="1200" dirty="0" smtClean="0"/>
            <a:t>Оценка параметров световой среды для производственных помещений</a:t>
          </a:r>
          <a:endParaRPr lang="ru-RU" sz="2000" kern="1200" dirty="0"/>
        </a:p>
        <a:p>
          <a:pPr marL="228600" lvl="1" indent="-228600" algn="just" defTabSz="889000">
            <a:lnSpc>
              <a:spcPct val="90000"/>
            </a:lnSpc>
            <a:spcBef>
              <a:spcPct val="0"/>
            </a:spcBef>
            <a:spcAft>
              <a:spcPct val="15000"/>
            </a:spcAft>
            <a:buChar char="••"/>
          </a:pPr>
          <a:r>
            <a:rPr lang="ru-RU" sz="2000" kern="1200" dirty="0" smtClean="0"/>
            <a:t>Оценка  отдельных факторов тяжести и напряженности трудового процесса</a:t>
          </a:r>
          <a:endParaRPr lang="ru-RU" sz="2000" kern="1200" dirty="0"/>
        </a:p>
      </dsp:txBody>
      <dsp:txXfrm rot="-5400000">
        <a:off x="3682105" y="325143"/>
        <a:ext cx="4852354" cy="4678306"/>
      </dsp:txXfrm>
    </dsp:sp>
    <dsp:sp modelId="{3C6CB72B-2097-48FD-B763-D81EC6EE8E0C}">
      <dsp:nvSpPr>
        <dsp:cNvPr id="0" name=""/>
        <dsp:cNvSpPr/>
      </dsp:nvSpPr>
      <dsp:spPr>
        <a:xfrm>
          <a:off x="0" y="0"/>
          <a:ext cx="3680617" cy="532859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t>Основные проблемные вопросы,  выявленные в ходе мониторинга приказа Минтруда России </a:t>
          </a:r>
          <a:br>
            <a:rPr lang="ru-RU" sz="2400" kern="1200" dirty="0" smtClean="0"/>
          </a:br>
          <a:r>
            <a:rPr lang="ru-RU" sz="2400" kern="1200" dirty="0" smtClean="0"/>
            <a:t>от 24.01.2014 </a:t>
          </a:r>
          <a:br>
            <a:rPr lang="ru-RU" sz="2400" kern="1200" dirty="0" smtClean="0"/>
          </a:br>
          <a:r>
            <a:rPr lang="ru-RU" sz="2400" kern="1200" dirty="0" smtClean="0"/>
            <a:t>№ 33н</a:t>
          </a:r>
          <a:endParaRPr lang="ru-RU" sz="2400" kern="1200" dirty="0"/>
        </a:p>
      </dsp:txBody>
      <dsp:txXfrm>
        <a:off x="179673" y="179673"/>
        <a:ext cx="3321271" cy="49692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29B6A-E77D-4C47-8FFF-6D173526113E}">
      <dsp:nvSpPr>
        <dsp:cNvPr id="0" name=""/>
        <dsp:cNvSpPr/>
      </dsp:nvSpPr>
      <dsp:spPr>
        <a:xfrm>
          <a:off x="0" y="754858"/>
          <a:ext cx="2908026" cy="3532588"/>
        </a:xfrm>
        <a:prstGeom prst="roundRect">
          <a:avLst>
            <a:gd name="adj" fmla="val 5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ru-RU" sz="1600" b="1" kern="1200" dirty="0" smtClean="0"/>
            <a:t>от  14.05.2014 № ПР-1159</a:t>
          </a:r>
          <a:endParaRPr lang="ru-RU" sz="1600" b="1" kern="1200" dirty="0"/>
        </a:p>
      </dsp:txBody>
      <dsp:txXfrm rot="16200000">
        <a:off x="-1157558" y="1912416"/>
        <a:ext cx="2896722" cy="581605"/>
      </dsp:txXfrm>
    </dsp:sp>
    <dsp:sp modelId="{C8BB6CE8-CC53-429C-8A06-0737BE543B6C}">
      <dsp:nvSpPr>
        <dsp:cNvPr id="0" name=""/>
        <dsp:cNvSpPr/>
      </dsp:nvSpPr>
      <dsp:spPr>
        <a:xfrm>
          <a:off x="581605" y="754858"/>
          <a:ext cx="2166479" cy="3532588"/>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1722" rIns="0" bIns="0" numCol="1" spcCol="1270" anchor="t" anchorCtr="0">
          <a:noAutofit/>
        </a:bodyPr>
        <a:lstStyle/>
        <a:p>
          <a:pPr lvl="0" algn="just" defTabSz="800100">
            <a:lnSpc>
              <a:spcPct val="90000"/>
            </a:lnSpc>
            <a:spcBef>
              <a:spcPct val="0"/>
            </a:spcBef>
            <a:spcAft>
              <a:spcPts val="0"/>
            </a:spcAft>
          </a:pPr>
          <a:endParaRPr lang="ru-RU" sz="1800" kern="1200" dirty="0" smtClean="0"/>
        </a:p>
        <a:p>
          <a:pPr lvl="0" algn="just" defTabSz="800100">
            <a:lnSpc>
              <a:spcPct val="90000"/>
            </a:lnSpc>
            <a:spcBef>
              <a:spcPct val="0"/>
            </a:spcBef>
            <a:spcAft>
              <a:spcPts val="0"/>
            </a:spcAft>
          </a:pPr>
          <a:endParaRPr lang="ru-RU" sz="1800" kern="1200" dirty="0" smtClean="0"/>
        </a:p>
        <a:p>
          <a:pPr lvl="0" algn="just" defTabSz="800100">
            <a:lnSpc>
              <a:spcPct val="90000"/>
            </a:lnSpc>
            <a:spcBef>
              <a:spcPct val="0"/>
            </a:spcBef>
            <a:spcAft>
              <a:spcPts val="0"/>
            </a:spcAft>
          </a:pPr>
          <a:endParaRPr lang="ru-RU" sz="1800" kern="1200" dirty="0" smtClean="0"/>
        </a:p>
        <a:p>
          <a:pPr lvl="0" algn="just" defTabSz="800100">
            <a:lnSpc>
              <a:spcPct val="90000"/>
            </a:lnSpc>
            <a:spcBef>
              <a:spcPct val="0"/>
            </a:spcBef>
            <a:spcAft>
              <a:spcPts val="0"/>
            </a:spcAft>
          </a:pPr>
          <a:r>
            <a:rPr lang="ru-RU" sz="2400" kern="1200" dirty="0" smtClean="0"/>
            <a:t>Поручение Президента Российской Федерации </a:t>
          </a:r>
        </a:p>
        <a:p>
          <a:pPr lvl="0" algn="just" defTabSz="800100">
            <a:lnSpc>
              <a:spcPct val="90000"/>
            </a:lnSpc>
            <a:spcBef>
              <a:spcPct val="0"/>
            </a:spcBef>
            <a:spcAft>
              <a:spcPts val="0"/>
            </a:spcAft>
          </a:pPr>
          <a:endParaRPr lang="ru-RU" sz="1800" kern="1200" dirty="0" smtClean="0"/>
        </a:p>
        <a:p>
          <a:pPr lvl="0" algn="just" defTabSz="800100">
            <a:lnSpc>
              <a:spcPct val="90000"/>
            </a:lnSpc>
            <a:spcBef>
              <a:spcPct val="0"/>
            </a:spcBef>
            <a:spcAft>
              <a:spcPts val="0"/>
            </a:spcAft>
          </a:pPr>
          <a:endParaRPr lang="ru-RU" sz="2400" kern="1200" dirty="0"/>
        </a:p>
      </dsp:txBody>
      <dsp:txXfrm>
        <a:off x="581605" y="754858"/>
        <a:ext cx="2166479" cy="3532588"/>
      </dsp:txXfrm>
    </dsp:sp>
    <dsp:sp modelId="{EAA89DDB-0711-4194-8E41-49E0CD0F417C}">
      <dsp:nvSpPr>
        <dsp:cNvPr id="0" name=""/>
        <dsp:cNvSpPr/>
      </dsp:nvSpPr>
      <dsp:spPr>
        <a:xfrm>
          <a:off x="3009988" y="742365"/>
          <a:ext cx="3088062" cy="3555829"/>
        </a:xfrm>
        <a:prstGeom prst="roundRect">
          <a:avLst>
            <a:gd name="adj" fmla="val 5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ru-RU" sz="1600" b="1" kern="1200" dirty="0" smtClean="0"/>
            <a:t>от 09.07.2014 № 1250-р</a:t>
          </a:r>
          <a:endParaRPr lang="ru-RU" sz="1600" b="1" kern="1200" dirty="0"/>
        </a:p>
      </dsp:txBody>
      <dsp:txXfrm rot="16200000">
        <a:off x="1860904" y="1891449"/>
        <a:ext cx="2915780" cy="617612"/>
      </dsp:txXfrm>
    </dsp:sp>
    <dsp:sp modelId="{23F2AD5F-017C-4478-8FB9-BCC7AA6E9B8F}">
      <dsp:nvSpPr>
        <dsp:cNvPr id="0" name=""/>
        <dsp:cNvSpPr/>
      </dsp:nvSpPr>
      <dsp:spPr>
        <a:xfrm rot="5400000">
          <a:off x="2768241" y="3514277"/>
          <a:ext cx="512573" cy="436203"/>
        </a:xfrm>
        <a:prstGeom prst="flowChartExtract">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6AAF754-4FA5-4B6B-9CC8-E6D1B2E1E1EA}">
      <dsp:nvSpPr>
        <dsp:cNvPr id="0" name=""/>
        <dsp:cNvSpPr/>
      </dsp:nvSpPr>
      <dsp:spPr>
        <a:xfrm>
          <a:off x="3614548" y="742365"/>
          <a:ext cx="2300606" cy="3555829"/>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ts val="0"/>
            </a:spcAft>
          </a:pPr>
          <a:endParaRPr lang="ru-RU" sz="2000" kern="1200" dirty="0" smtClean="0"/>
        </a:p>
        <a:p>
          <a:pPr lvl="0" algn="l" defTabSz="889000">
            <a:lnSpc>
              <a:spcPct val="90000"/>
            </a:lnSpc>
            <a:spcBef>
              <a:spcPct val="0"/>
            </a:spcBef>
            <a:spcAft>
              <a:spcPts val="0"/>
            </a:spcAft>
          </a:pPr>
          <a:r>
            <a:rPr lang="ru-RU" sz="2000" kern="1200" dirty="0" smtClean="0"/>
            <a:t>План мероприятий по обеспечению повышения производительности труда, создания и модернизации </a:t>
          </a:r>
          <a:r>
            <a:rPr lang="ru-RU" sz="2000" kern="1200" dirty="0" err="1" smtClean="0"/>
            <a:t>высокопроизводи-тельных</a:t>
          </a:r>
          <a:r>
            <a:rPr lang="ru-RU" sz="2000" kern="1200" dirty="0" smtClean="0"/>
            <a:t> рабочих мест</a:t>
          </a:r>
          <a:endParaRPr lang="ru-RU" sz="2000" kern="1200" dirty="0"/>
        </a:p>
      </dsp:txBody>
      <dsp:txXfrm>
        <a:off x="3614548" y="742365"/>
        <a:ext cx="2300606" cy="3555829"/>
      </dsp:txXfrm>
    </dsp:sp>
    <dsp:sp modelId="{3DBDE519-00DC-42AC-8B93-8E3A25E5E5CE}">
      <dsp:nvSpPr>
        <dsp:cNvPr id="0" name=""/>
        <dsp:cNvSpPr/>
      </dsp:nvSpPr>
      <dsp:spPr>
        <a:xfrm>
          <a:off x="6199831" y="742365"/>
          <a:ext cx="2728979" cy="3555829"/>
        </a:xfrm>
        <a:prstGeom prst="roundRect">
          <a:avLst>
            <a:gd name="adj" fmla="val 5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48006" rIns="62230" bIns="0" numCol="1" spcCol="1270" anchor="t" anchorCtr="0">
          <a:noAutofit/>
        </a:bodyPr>
        <a:lstStyle/>
        <a:p>
          <a:pPr lvl="0" algn="r" defTabSz="622300">
            <a:lnSpc>
              <a:spcPct val="90000"/>
            </a:lnSpc>
            <a:spcBef>
              <a:spcPct val="0"/>
            </a:spcBef>
            <a:spcAft>
              <a:spcPct val="35000"/>
            </a:spcAft>
          </a:pPr>
          <a:r>
            <a:rPr lang="ru-RU" sz="1400" b="1" kern="1200" dirty="0" smtClean="0"/>
            <a:t>Размещен на Едином портале</a:t>
          </a:r>
          <a:r>
            <a:rPr lang="en-US" sz="1400" b="1" kern="1200" dirty="0" smtClean="0"/>
            <a:t> regulation.gov.ru</a:t>
          </a:r>
          <a:endParaRPr lang="ru-RU" sz="1400" b="1" kern="1200" dirty="0"/>
        </a:p>
      </dsp:txBody>
      <dsp:txXfrm rot="16200000">
        <a:off x="5014839" y="1927357"/>
        <a:ext cx="2915780" cy="545795"/>
      </dsp:txXfrm>
    </dsp:sp>
    <dsp:sp modelId="{DBE4C111-79D5-484E-B9CB-322A51AA8F76}">
      <dsp:nvSpPr>
        <dsp:cNvPr id="0" name=""/>
        <dsp:cNvSpPr/>
      </dsp:nvSpPr>
      <dsp:spPr>
        <a:xfrm rot="5400000">
          <a:off x="5958084" y="3514277"/>
          <a:ext cx="512573" cy="436203"/>
        </a:xfrm>
        <a:prstGeom prst="flowChartExtract">
          <a:avLst/>
        </a:prstGeom>
        <a:solidFill>
          <a:schemeClr val="lt1">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4927D95-E52A-44D5-978C-A5A8C2A9260D}">
      <dsp:nvSpPr>
        <dsp:cNvPr id="0" name=""/>
        <dsp:cNvSpPr/>
      </dsp:nvSpPr>
      <dsp:spPr>
        <a:xfrm>
          <a:off x="6758608" y="742365"/>
          <a:ext cx="2033089" cy="3555829"/>
        </a:xfrm>
        <a:prstGeom prst="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8580" rIns="0" bIns="0" numCol="1" spcCol="1270" anchor="t" anchorCtr="0">
          <a:noAutofit/>
        </a:bodyPr>
        <a:lstStyle/>
        <a:p>
          <a:pPr lvl="0" algn="l" defTabSz="889000">
            <a:lnSpc>
              <a:spcPct val="90000"/>
            </a:lnSpc>
            <a:spcBef>
              <a:spcPct val="0"/>
            </a:spcBef>
            <a:spcAft>
              <a:spcPts val="0"/>
            </a:spcAft>
          </a:pPr>
          <a:r>
            <a:rPr lang="ru-RU" sz="2000" kern="1200" dirty="0" smtClean="0"/>
            <a:t>Проект федерального закона «О внесении изменений в статью 27 Федерального закона «О специальной оценке условий труда»</a:t>
          </a:r>
          <a:endParaRPr lang="ru-RU" sz="2000" kern="1200" dirty="0"/>
        </a:p>
      </dsp:txBody>
      <dsp:txXfrm>
        <a:off x="6758608" y="742365"/>
        <a:ext cx="2033089" cy="355582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76" tIns="44889" rIns="89776" bIns="44889" rtlCol="0"/>
          <a:lstStyle>
            <a:lvl1pPr algn="l">
              <a:defRPr sz="1200"/>
            </a:lvl1pPr>
          </a:lstStyle>
          <a:p>
            <a:pPr>
              <a:defRPr/>
            </a:pPr>
            <a:endParaRPr lang="ru-RU"/>
          </a:p>
        </p:txBody>
      </p:sp>
      <p:sp>
        <p:nvSpPr>
          <p:cNvPr id="3" name="Дата 2"/>
          <p:cNvSpPr>
            <a:spLocks noGrp="1"/>
          </p:cNvSpPr>
          <p:nvPr>
            <p:ph type="dt" sz="quarter" idx="1"/>
          </p:nvPr>
        </p:nvSpPr>
        <p:spPr>
          <a:xfrm>
            <a:off x="3776663" y="0"/>
            <a:ext cx="2890837" cy="488950"/>
          </a:xfrm>
          <a:prstGeom prst="rect">
            <a:avLst/>
          </a:prstGeom>
        </p:spPr>
        <p:txBody>
          <a:bodyPr vert="horz" lIns="89776" tIns="44889" rIns="89776" bIns="44889" rtlCol="0"/>
          <a:lstStyle>
            <a:lvl1pPr algn="r">
              <a:defRPr sz="1200"/>
            </a:lvl1pPr>
          </a:lstStyle>
          <a:p>
            <a:pPr>
              <a:defRPr/>
            </a:pPr>
            <a:fld id="{86B757F3-2F4C-4329-AA9C-D677B40A9DD2}" type="datetimeFigureOut">
              <a:rPr lang="ru-RU"/>
              <a:pPr>
                <a:defRPr/>
              </a:pPr>
              <a:t>11.12.2014</a:t>
            </a:fld>
            <a:endParaRPr lang="ru-RU" dirty="0"/>
          </a:p>
        </p:txBody>
      </p:sp>
      <p:sp>
        <p:nvSpPr>
          <p:cNvPr id="4" name="Нижний колонтитул 3"/>
          <p:cNvSpPr>
            <a:spLocks noGrp="1"/>
          </p:cNvSpPr>
          <p:nvPr>
            <p:ph type="ftr" sz="quarter" idx="2"/>
          </p:nvPr>
        </p:nvSpPr>
        <p:spPr>
          <a:xfrm>
            <a:off x="0" y="9285288"/>
            <a:ext cx="2890838" cy="488950"/>
          </a:xfrm>
          <a:prstGeom prst="rect">
            <a:avLst/>
          </a:prstGeom>
        </p:spPr>
        <p:txBody>
          <a:bodyPr vert="horz" lIns="89776" tIns="44889" rIns="89776" bIns="44889"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776663" y="9285288"/>
            <a:ext cx="2890837" cy="488950"/>
          </a:xfrm>
          <a:prstGeom prst="rect">
            <a:avLst/>
          </a:prstGeom>
        </p:spPr>
        <p:txBody>
          <a:bodyPr vert="horz" lIns="89776" tIns="44889" rIns="89776" bIns="44889" rtlCol="0" anchor="b"/>
          <a:lstStyle>
            <a:lvl1pPr algn="r">
              <a:defRPr sz="1200"/>
            </a:lvl1pPr>
          </a:lstStyle>
          <a:p>
            <a:pPr>
              <a:defRPr/>
            </a:pPr>
            <a:fld id="{44392AF7-F36D-4F9B-B3C1-36C967C15995}" type="slidenum">
              <a:rPr lang="ru-RU"/>
              <a:pPr>
                <a:defRPr/>
              </a:pPr>
              <a:t>‹#›</a:t>
            </a:fld>
            <a:endParaRPr lang="ru-RU" dirty="0"/>
          </a:p>
        </p:txBody>
      </p:sp>
    </p:spTree>
    <p:extLst>
      <p:ext uri="{BB962C8B-B14F-4D97-AF65-F5344CB8AC3E}">
        <p14:creationId xmlns:p14="http://schemas.microsoft.com/office/powerpoint/2010/main" val="2399996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90838" cy="488950"/>
          </a:xfrm>
          <a:prstGeom prst="rect">
            <a:avLst/>
          </a:prstGeom>
        </p:spPr>
        <p:txBody>
          <a:bodyPr vert="horz" lIns="89757" tIns="44878" rIns="89757" bIns="44878" rtlCol="0"/>
          <a:lstStyle>
            <a:lvl1pPr algn="l">
              <a:defRPr sz="1200"/>
            </a:lvl1pPr>
          </a:lstStyle>
          <a:p>
            <a:pPr>
              <a:defRPr/>
            </a:pPr>
            <a:endParaRPr lang="ru-RU"/>
          </a:p>
        </p:txBody>
      </p:sp>
      <p:sp>
        <p:nvSpPr>
          <p:cNvPr id="3" name="Дата 2"/>
          <p:cNvSpPr>
            <a:spLocks noGrp="1"/>
          </p:cNvSpPr>
          <p:nvPr>
            <p:ph type="dt" idx="1"/>
          </p:nvPr>
        </p:nvSpPr>
        <p:spPr>
          <a:xfrm>
            <a:off x="3776663" y="0"/>
            <a:ext cx="2890837" cy="488950"/>
          </a:xfrm>
          <a:prstGeom prst="rect">
            <a:avLst/>
          </a:prstGeom>
        </p:spPr>
        <p:txBody>
          <a:bodyPr vert="horz" lIns="89757" tIns="44878" rIns="89757" bIns="44878" rtlCol="0"/>
          <a:lstStyle>
            <a:lvl1pPr algn="r">
              <a:defRPr sz="1200"/>
            </a:lvl1pPr>
          </a:lstStyle>
          <a:p>
            <a:pPr>
              <a:defRPr/>
            </a:pPr>
            <a:fld id="{147B6051-EC03-41FD-9BB3-8C66942F5165}" type="datetimeFigureOut">
              <a:rPr lang="ru-RU"/>
              <a:pPr>
                <a:defRPr/>
              </a:pPr>
              <a:t>11.12.2014</a:t>
            </a:fld>
            <a:endParaRPr lang="ru-RU" dirty="0"/>
          </a:p>
        </p:txBody>
      </p:sp>
      <p:sp>
        <p:nvSpPr>
          <p:cNvPr id="4" name="Образ слайда 3"/>
          <p:cNvSpPr>
            <a:spLocks noGrp="1" noRot="1" noChangeAspect="1"/>
          </p:cNvSpPr>
          <p:nvPr>
            <p:ph type="sldImg" idx="2"/>
          </p:nvPr>
        </p:nvSpPr>
        <p:spPr>
          <a:xfrm>
            <a:off x="892175" y="733425"/>
            <a:ext cx="4886325" cy="3665538"/>
          </a:xfrm>
          <a:prstGeom prst="rect">
            <a:avLst/>
          </a:prstGeom>
          <a:noFill/>
          <a:ln w="12700">
            <a:solidFill>
              <a:prstClr val="black"/>
            </a:solidFill>
          </a:ln>
        </p:spPr>
        <p:txBody>
          <a:bodyPr vert="horz" lIns="89757" tIns="44878" rIns="89757" bIns="44878" rtlCol="0" anchor="ctr"/>
          <a:lstStyle/>
          <a:p>
            <a:pPr lvl="0"/>
            <a:endParaRPr lang="ru-RU" noProof="0" dirty="0" smtClean="0"/>
          </a:p>
        </p:txBody>
      </p:sp>
      <p:sp>
        <p:nvSpPr>
          <p:cNvPr id="5" name="Заметки 4"/>
          <p:cNvSpPr>
            <a:spLocks noGrp="1"/>
          </p:cNvSpPr>
          <p:nvPr>
            <p:ph type="body" sz="quarter" idx="3"/>
          </p:nvPr>
        </p:nvSpPr>
        <p:spPr>
          <a:xfrm>
            <a:off x="666750" y="4643438"/>
            <a:ext cx="5335588" cy="4398962"/>
          </a:xfrm>
          <a:prstGeom prst="rect">
            <a:avLst/>
          </a:prstGeom>
        </p:spPr>
        <p:txBody>
          <a:bodyPr vert="horz" lIns="89757" tIns="44878" rIns="89757" bIns="44878"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285288"/>
            <a:ext cx="2890838" cy="488950"/>
          </a:xfrm>
          <a:prstGeom prst="rect">
            <a:avLst/>
          </a:prstGeom>
        </p:spPr>
        <p:txBody>
          <a:bodyPr vert="horz" lIns="89757" tIns="44878" rIns="89757" bIns="44878"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776663" y="9285288"/>
            <a:ext cx="2890837" cy="488950"/>
          </a:xfrm>
          <a:prstGeom prst="rect">
            <a:avLst/>
          </a:prstGeom>
        </p:spPr>
        <p:txBody>
          <a:bodyPr vert="horz" lIns="89757" tIns="44878" rIns="89757" bIns="44878" rtlCol="0" anchor="b"/>
          <a:lstStyle>
            <a:lvl1pPr algn="r">
              <a:defRPr sz="1200"/>
            </a:lvl1pPr>
          </a:lstStyle>
          <a:p>
            <a:pPr>
              <a:defRPr/>
            </a:pPr>
            <a:fld id="{0DA2EFA4-9732-4F25-B598-54C190AF2717}" type="slidenum">
              <a:rPr lang="ru-RU"/>
              <a:pPr>
                <a:defRPr/>
              </a:pPr>
              <a:t>‹#›</a:t>
            </a:fld>
            <a:endParaRPr lang="ru-RU" dirty="0"/>
          </a:p>
        </p:txBody>
      </p:sp>
    </p:spTree>
    <p:extLst>
      <p:ext uri="{BB962C8B-B14F-4D97-AF65-F5344CB8AC3E}">
        <p14:creationId xmlns:p14="http://schemas.microsoft.com/office/powerpoint/2010/main" val="4242461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p:spPr>
      </p:sp>
      <p:sp>
        <p:nvSpPr>
          <p:cNvPr id="1741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74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E4320-5C09-4160-89F0-E386A07D5B56}" type="slidenum">
              <a:rPr lang="ru-RU" smtClean="0"/>
              <a:pPr/>
              <a:t>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BE54426-149C-4029-AFD2-DB95675EFC2C}" type="datetime1">
              <a:rPr lang="ru-RU"/>
              <a:pPr>
                <a:defRPr/>
              </a:pPr>
              <a:t>11.12.2014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1F004D8-16C5-4221-8B65-933285F1AB3E}"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A5C1B27-1EF2-4F73-AE33-5015FA250CA8}" type="datetime1">
              <a:rPr lang="ru-RU"/>
              <a:pPr>
                <a:defRPr/>
              </a:pPr>
              <a:t>11.12.2014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ED569C1-0CE1-4BB6-BC08-66248491300B}"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CFC7E3A-BB05-42E8-94C7-542534A2E4D7}" type="datetime1">
              <a:rPr lang="ru-RU"/>
              <a:pPr>
                <a:defRPr/>
              </a:pPr>
              <a:t>11.12.2014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D95FAB5-F7AA-4AA9-922D-AE5E9D6D37B3}"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57734E-3760-48D0-8F09-2F1A1FD31142}" type="datetime1">
              <a:rPr lang="ru-RU"/>
              <a:pPr>
                <a:defRPr/>
              </a:pPr>
              <a:t>11.12.2014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EEE6DE-B0B4-447C-9886-77B024808661}"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BA77469-0953-42BD-A57C-8AA4E8E45A42}" type="datetime1">
              <a:rPr lang="ru-RU"/>
              <a:pPr>
                <a:defRPr/>
              </a:pPr>
              <a:t>11.12.2014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F0A00AF-B8EE-4725-9AF1-8DA6DC85F4D5}"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C383722-4A69-4719-B0BF-A586D8CD977A}" type="datetime1">
              <a:rPr lang="ru-RU"/>
              <a:pPr>
                <a:defRPr/>
              </a:pPr>
              <a:t>11.12.2014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E12DA47-8C0C-4936-A3DC-A25A6CC3468A}"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8BAED1F-7CEF-4834-91FC-98A256D6510C}" type="datetime1">
              <a:rPr lang="ru-RU"/>
              <a:pPr>
                <a:defRPr/>
              </a:pPr>
              <a:t>11.12.2014</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EE7AFF5-8FC6-4D6B-B92D-C1968C0974B5}"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1E17545D-CF19-4CB3-ACA7-2D1653E4348F}" type="datetime1">
              <a:rPr lang="ru-RU"/>
              <a:pPr>
                <a:defRPr/>
              </a:pPr>
              <a:t>11.12.2014</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A4CB03C-F682-4495-BA58-0AD6FF403488}"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74B77C7-5CDA-41D8-B255-786502E357D4}" type="datetime1">
              <a:rPr lang="ru-RU"/>
              <a:pPr>
                <a:defRPr/>
              </a:pPr>
              <a:t>11.12.2014</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83EB914-DBC4-45EA-93AA-94DFAED295ED}"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A9946DE-6F1D-446A-B54B-0A4721F12A0F}" type="datetime1">
              <a:rPr lang="ru-RU"/>
              <a:pPr>
                <a:defRPr/>
              </a:pPr>
              <a:t>11.12.2014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A8EE14E-3DCF-4593-9E7F-19E1DF594FE8}"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03496B1-4FC7-438A-9EA8-CA73B2C63633}" type="datetime1">
              <a:rPr lang="ru-RU"/>
              <a:pPr>
                <a:defRPr/>
              </a:pPr>
              <a:t>11.12.2014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36D7AE9-F09B-497F-A59E-95B94853558F}"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F813C6-6814-44ED-ADA5-15FE47D19704}" type="datetime1">
              <a:rPr lang="ru-RU"/>
              <a:pPr>
                <a:defRPr/>
              </a:pPr>
              <a:t>11.12.2014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8FF3F3A-F3F6-4197-BD36-E300F4AF5DFC}"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7.png"/><Relationship Id="rId7" Type="http://schemas.openxmlformats.org/officeDocument/2006/relationships/diagramColors" Target="../diagrams/colors4.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7.png"/><Relationship Id="rId7" Type="http://schemas.openxmlformats.org/officeDocument/2006/relationships/diagramColors" Target="../diagrams/colors5.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png"/><Relationship Id="rId7" Type="http://schemas.openxmlformats.org/officeDocument/2006/relationships/diagramColors" Target="../diagrams/colors1.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idx="4294967295"/>
          </p:nvPr>
        </p:nvSpPr>
        <p:spPr>
          <a:xfrm>
            <a:off x="539552" y="1844824"/>
            <a:ext cx="8178800" cy="2519362"/>
          </a:xfrm>
        </p:spPr>
        <p:txBody>
          <a:bodyPr/>
          <a:lstStyle/>
          <a:p>
            <a:pPr eaLnBrk="1" hangingPunct="1"/>
            <a:r>
              <a:rPr lang="ru-RU" sz="3000" b="1" dirty="0" smtClean="0">
                <a:solidFill>
                  <a:srgbClr val="23538D"/>
                </a:solidFill>
              </a:rPr>
              <a:t>ФОРМИРОВАНИЕ ПРАВОВЫХ ИНСТИТУТОВ СПЕЦИАЛЬНОЙ  ОЦЕНКИ УСЛОВИЙ ТРУДА</a:t>
            </a:r>
            <a:endParaRPr lang="ru-RU" sz="3000" b="1" dirty="0" smtClean="0">
              <a:solidFill>
                <a:schemeClr val="tx2"/>
              </a:solidFill>
            </a:endParaRPr>
          </a:p>
        </p:txBody>
      </p:sp>
      <p:pic>
        <p:nvPicPr>
          <p:cNvPr id="2061"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0" y="6288355"/>
            <a:ext cx="1208758" cy="569645"/>
          </a:xfrm>
          <a:prstGeom prst="rect">
            <a:avLst/>
          </a:prstGeom>
          <a:noFill/>
          <a:ln w="9525">
            <a:noFill/>
            <a:miter lim="800000"/>
            <a:headEnd/>
            <a:tailEnd/>
          </a:ln>
        </p:spPr>
      </p:pic>
      <p:pic>
        <p:nvPicPr>
          <p:cNvPr id="2064"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1187625" y="6309304"/>
            <a:ext cx="1008111" cy="548694"/>
          </a:xfrm>
          <a:prstGeom prst="rect">
            <a:avLst/>
          </a:prstGeom>
          <a:noFill/>
          <a:ln w="9525">
            <a:noFill/>
            <a:miter lim="800000"/>
            <a:headEnd/>
            <a:tailEnd/>
          </a:ln>
        </p:spPr>
      </p:pic>
      <p:pic>
        <p:nvPicPr>
          <p:cNvPr id="2065"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2195736" y="6309321"/>
            <a:ext cx="1424350" cy="548680"/>
          </a:xfrm>
          <a:prstGeom prst="rect">
            <a:avLst/>
          </a:prstGeom>
          <a:noFill/>
          <a:ln w="9525">
            <a:noFill/>
            <a:miter lim="800000"/>
            <a:headEnd/>
            <a:tailEnd/>
          </a:ln>
        </p:spPr>
      </p:pic>
      <p:pic>
        <p:nvPicPr>
          <p:cNvPr id="2066" name="Picture 18"/>
          <p:cNvPicPr>
            <a:picLocks noChangeAspect="1" noChangeArrowheads="1"/>
          </p:cNvPicPr>
          <p:nvPr/>
        </p:nvPicPr>
        <p:blipFill>
          <a:blip r:embed="rId6" cstate="print">
            <a:duotone>
              <a:schemeClr val="accent1">
                <a:shade val="45000"/>
                <a:satMod val="135000"/>
              </a:schemeClr>
              <a:prstClr val="white"/>
            </a:duotone>
          </a:blip>
          <a:srcRect/>
          <a:stretch>
            <a:fillRect/>
          </a:stretch>
        </p:blipFill>
        <p:spPr bwMode="auto">
          <a:xfrm>
            <a:off x="3563888" y="6371106"/>
            <a:ext cx="1296144" cy="486894"/>
          </a:xfrm>
          <a:prstGeom prst="rect">
            <a:avLst/>
          </a:prstGeom>
          <a:noFill/>
          <a:ln w="9525">
            <a:noFill/>
            <a:miter lim="800000"/>
            <a:headEnd/>
            <a:tailEnd/>
          </a:ln>
        </p:spPr>
      </p:pic>
      <p:pic>
        <p:nvPicPr>
          <p:cNvPr id="24" name="Picture 13"/>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4860032" y="6288354"/>
            <a:ext cx="1208758" cy="569645"/>
          </a:xfrm>
          <a:prstGeom prst="rect">
            <a:avLst/>
          </a:prstGeom>
          <a:noFill/>
          <a:ln w="9525">
            <a:noFill/>
            <a:miter lim="800000"/>
            <a:headEnd/>
            <a:tailEnd/>
          </a:ln>
        </p:spPr>
      </p:pic>
      <p:pic>
        <p:nvPicPr>
          <p:cNvPr id="25" name="Picture 16"/>
          <p:cNvPicPr>
            <a:picLocks noChangeAspect="1" noChangeArrowheads="1"/>
          </p:cNvPicPr>
          <p:nvPr/>
        </p:nvPicPr>
        <p:blipFill>
          <a:blip r:embed="rId4" cstate="print">
            <a:duotone>
              <a:schemeClr val="accent1">
                <a:shade val="45000"/>
                <a:satMod val="135000"/>
              </a:schemeClr>
              <a:prstClr val="white"/>
            </a:duotone>
          </a:blip>
          <a:srcRect/>
          <a:stretch>
            <a:fillRect/>
          </a:stretch>
        </p:blipFill>
        <p:spPr bwMode="auto">
          <a:xfrm>
            <a:off x="6047657" y="6309303"/>
            <a:ext cx="1008111" cy="548694"/>
          </a:xfrm>
          <a:prstGeom prst="rect">
            <a:avLst/>
          </a:prstGeom>
          <a:noFill/>
          <a:ln w="9525">
            <a:noFill/>
            <a:miter lim="800000"/>
            <a:headEnd/>
            <a:tailEnd/>
          </a:ln>
        </p:spPr>
      </p:pic>
      <p:pic>
        <p:nvPicPr>
          <p:cNvPr id="26" name="Picture 17"/>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7055768" y="6309320"/>
            <a:ext cx="1424350" cy="548680"/>
          </a:xfrm>
          <a:prstGeom prst="rect">
            <a:avLst/>
          </a:prstGeom>
          <a:noFill/>
          <a:ln w="9525">
            <a:noFill/>
            <a:miter lim="800000"/>
            <a:headEnd/>
            <a:tailEnd/>
          </a:ln>
        </p:spPr>
      </p:pic>
      <p:pic>
        <p:nvPicPr>
          <p:cNvPr id="27" name="Picture 18"/>
          <p:cNvPicPr>
            <a:picLocks noChangeAspect="1" noChangeArrowheads="1"/>
          </p:cNvPicPr>
          <p:nvPr/>
        </p:nvPicPr>
        <p:blipFill>
          <a:blip r:embed="rId6" cstate="print">
            <a:duotone>
              <a:schemeClr val="accent1">
                <a:shade val="45000"/>
                <a:satMod val="135000"/>
              </a:schemeClr>
              <a:prstClr val="white"/>
            </a:duotone>
          </a:blip>
          <a:srcRect r="44438"/>
          <a:stretch>
            <a:fillRect/>
          </a:stretch>
        </p:blipFill>
        <p:spPr bwMode="auto">
          <a:xfrm>
            <a:off x="8423920" y="6381328"/>
            <a:ext cx="720080" cy="486840"/>
          </a:xfrm>
          <a:prstGeom prst="rect">
            <a:avLst/>
          </a:prstGeom>
          <a:noFill/>
          <a:ln w="9525">
            <a:noFill/>
            <a:miter lim="800000"/>
            <a:headEnd/>
            <a:tailEnd/>
          </a:ln>
        </p:spPr>
      </p:pic>
      <p:pic>
        <p:nvPicPr>
          <p:cNvPr id="2059" name="Picture 14"/>
          <p:cNvPicPr>
            <a:picLocks noChangeAspect="1" noChangeArrowheads="1"/>
          </p:cNvPicPr>
          <p:nvPr/>
        </p:nvPicPr>
        <p:blipFill>
          <a:blip r:embed="rId7" cstate="print"/>
          <a:srcRect/>
          <a:stretch>
            <a:fillRect/>
          </a:stretch>
        </p:blipFill>
        <p:spPr bwMode="auto">
          <a:xfrm>
            <a:off x="3563938" y="0"/>
            <a:ext cx="1801812" cy="1800225"/>
          </a:xfrm>
          <a:prstGeom prst="rect">
            <a:avLst/>
          </a:prstGeom>
          <a:noFill/>
          <a:ln w="9525">
            <a:noFill/>
            <a:miter lim="800000"/>
            <a:headEnd/>
            <a:tailEnd/>
          </a:ln>
        </p:spPr>
      </p:pic>
      <p:sp>
        <p:nvSpPr>
          <p:cNvPr id="12" name="TextBox 11"/>
          <p:cNvSpPr txBox="1"/>
          <p:nvPr/>
        </p:nvSpPr>
        <p:spPr>
          <a:xfrm>
            <a:off x="755650" y="5013325"/>
            <a:ext cx="7704138" cy="1477963"/>
          </a:xfrm>
          <a:prstGeom prst="rect">
            <a:avLst/>
          </a:prstGeom>
          <a:noFill/>
        </p:spPr>
        <p:txBody>
          <a:bodyPr>
            <a:spAutoFit/>
          </a:bodyPr>
          <a:lstStyle/>
          <a:p>
            <a:pPr>
              <a:defRPr/>
            </a:pPr>
            <a:endParaRPr lang="ru-RU" b="1" i="1" dirty="0">
              <a:solidFill>
                <a:srgbClr val="23538D"/>
              </a:solidFill>
              <a:latin typeface="+mn-lt"/>
            </a:endParaRPr>
          </a:p>
          <a:p>
            <a:pPr>
              <a:defRPr/>
            </a:pPr>
            <a:r>
              <a:rPr lang="ru-RU" b="1" i="1" dirty="0">
                <a:solidFill>
                  <a:srgbClr val="23538D"/>
                </a:solidFill>
                <a:latin typeface="+mn-lt"/>
              </a:rPr>
              <a:t>Директор Департамента условий и охраны труда </a:t>
            </a:r>
          </a:p>
          <a:p>
            <a:pPr>
              <a:defRPr/>
            </a:pPr>
            <a:r>
              <a:rPr lang="ru-RU" b="1" i="1" dirty="0">
                <a:solidFill>
                  <a:srgbClr val="23538D"/>
                </a:solidFill>
                <a:latin typeface="+mn-lt"/>
              </a:rPr>
              <a:t>Министерства труда и социальной защиты Российской Федерации</a:t>
            </a:r>
          </a:p>
          <a:p>
            <a:pPr>
              <a:defRPr/>
            </a:pPr>
            <a:r>
              <a:rPr lang="ru-RU" b="1" i="1" dirty="0">
                <a:solidFill>
                  <a:srgbClr val="23538D"/>
                </a:solidFill>
                <a:latin typeface="+mn-lt"/>
              </a:rPr>
              <a:t>Валерий Анатольевич Корж</a:t>
            </a:r>
          </a:p>
          <a:p>
            <a:pPr>
              <a:defRPr/>
            </a:pPr>
            <a:endParaRPr lang="ru-RU" b="1" i="1" dirty="0">
              <a:solidFill>
                <a:srgbClr val="23538D"/>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BADC4DB9-CED2-4BF8-8F9B-642954D317B6}" type="slidenum">
              <a:rPr lang="ru-RU" sz="16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10</a:t>
            </a:fld>
            <a:endParaRPr lang="ru-RU" sz="1600" smtClean="0">
              <a:solidFill>
                <a:srgbClr val="626262"/>
              </a:solidFill>
              <a:latin typeface="Arial Black" pitchFamily="34" charset="0"/>
              <a:cs typeface="Arial" pitchFamily="34" charset="0"/>
            </a:endParaRPr>
          </a:p>
        </p:txBody>
      </p:sp>
      <p:sp>
        <p:nvSpPr>
          <p:cNvPr id="10243"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10244"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0246"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9" name="Заголовок 1"/>
          <p:cNvSpPr txBox="1">
            <a:spLocks/>
          </p:cNvSpPr>
          <p:nvPr/>
        </p:nvSpPr>
        <p:spPr bwMode="auto">
          <a:xfrm>
            <a:off x="468313" y="115888"/>
            <a:ext cx="8229600" cy="706437"/>
          </a:xfrm>
          <a:prstGeom prst="rect">
            <a:avLst/>
          </a:prstGeom>
          <a:noFill/>
          <a:ln w="9525">
            <a:noFill/>
            <a:miter lim="800000"/>
            <a:headEnd/>
            <a:tailEnd/>
          </a:ln>
        </p:spPr>
        <p:txBody>
          <a:bodyPr anchor="ctr"/>
          <a:lstStyle/>
          <a:p>
            <a:pPr algn="ctr" eaLnBrk="0" hangingPunct="0">
              <a:defRPr/>
            </a:pPr>
            <a:r>
              <a:rPr lang="ru-RU" sz="2000" b="1" dirty="0">
                <a:solidFill>
                  <a:schemeClr val="tx2"/>
                </a:solidFill>
                <a:latin typeface="+mn-lt"/>
                <a:ea typeface="+mj-ea"/>
                <a:cs typeface="+mj-cs"/>
              </a:rPr>
              <a:t>МОНИТОРИНГ РЕАЛИЗАЦИИ МЕТОДИКИ ПРОВЕДЕНИЯ СПЕЦИАЛЬНОЙ ОЦЕНКИ УСЛОВИЙ ТРУДА</a:t>
            </a:r>
          </a:p>
        </p:txBody>
      </p:sp>
      <p:graphicFrame>
        <p:nvGraphicFramePr>
          <p:cNvPr id="13" name="Схема 12"/>
          <p:cNvGraphicFramePr/>
          <p:nvPr/>
        </p:nvGraphicFramePr>
        <p:xfrm>
          <a:off x="179512" y="476672"/>
          <a:ext cx="896448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Скругленный прямоугольник 13"/>
          <p:cNvSpPr/>
          <p:nvPr/>
        </p:nvSpPr>
        <p:spPr>
          <a:xfrm>
            <a:off x="1835150" y="4941888"/>
            <a:ext cx="5905500" cy="129540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ru-RU" sz="1600" b="1" dirty="0"/>
          </a:p>
          <a:p>
            <a:pPr algn="ctr" fontAlgn="auto">
              <a:spcBef>
                <a:spcPts val="0"/>
              </a:spcBef>
              <a:spcAft>
                <a:spcPts val="0"/>
              </a:spcAft>
              <a:defRPr/>
            </a:pPr>
            <a:r>
              <a:rPr lang="ru-RU" sz="1600" b="1" dirty="0"/>
              <a:t>Представители ФОИВ, ФНПР, РСПП, отраслевых объединений профсоюзов и работодателей, научных институтов в области охраны труда</a:t>
            </a:r>
          </a:p>
          <a:p>
            <a:pPr algn="ctr" fontAlgn="auto">
              <a:spcBef>
                <a:spcPts val="0"/>
              </a:spcBef>
              <a:spcAft>
                <a:spcPts val="0"/>
              </a:spcAft>
              <a:defRPr/>
            </a:pPr>
            <a:endParaRPr lang="ru-RU" sz="1400" dirty="0"/>
          </a:p>
        </p:txBody>
      </p:sp>
      <p:pic>
        <p:nvPicPr>
          <p:cNvPr id="10250" name="Picture 13"/>
          <p:cNvPicPr>
            <a:picLocks noChangeAspect="1" noChangeArrowheads="1"/>
          </p:cNvPicPr>
          <p:nvPr/>
        </p:nvPicPr>
        <p:blipFill>
          <a:blip r:embed="rId8" cstate="print"/>
          <a:srcRect/>
          <a:stretch>
            <a:fillRect/>
          </a:stretch>
        </p:blipFill>
        <p:spPr bwMode="auto">
          <a:xfrm>
            <a:off x="0" y="6364288"/>
            <a:ext cx="1800225" cy="493712"/>
          </a:xfrm>
          <a:prstGeom prst="rect">
            <a:avLst/>
          </a:prstGeom>
          <a:noFill/>
          <a:ln w="9525">
            <a:noFill/>
            <a:miter lim="800000"/>
            <a:headEnd/>
            <a:tailEnd/>
          </a:ln>
        </p:spPr>
      </p:pic>
      <p:sp>
        <p:nvSpPr>
          <p:cNvPr id="15" name="Равнобедренный треугольник 14"/>
          <p:cNvSpPr/>
          <p:nvPr/>
        </p:nvSpPr>
        <p:spPr>
          <a:xfrm>
            <a:off x="4356100" y="4581525"/>
            <a:ext cx="503238" cy="360363"/>
          </a:xfrm>
          <a:prstGeom prst="triangle">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ru-RU"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15CC5D59-D7A9-40F8-A549-EE9435E411D8}" type="slidenum">
              <a:rPr lang="ru-RU" sz="16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11</a:t>
            </a:fld>
            <a:endParaRPr lang="ru-RU" sz="1600" smtClean="0">
              <a:solidFill>
                <a:srgbClr val="626262"/>
              </a:solidFill>
              <a:latin typeface="Arial Black" pitchFamily="34" charset="0"/>
              <a:cs typeface="Arial" pitchFamily="34" charset="0"/>
            </a:endParaRPr>
          </a:p>
        </p:txBody>
      </p:sp>
      <p:sp>
        <p:nvSpPr>
          <p:cNvPr id="11267"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11268"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1270"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9" name="Заголовок 1"/>
          <p:cNvSpPr txBox="1">
            <a:spLocks/>
          </p:cNvSpPr>
          <p:nvPr/>
        </p:nvSpPr>
        <p:spPr bwMode="auto">
          <a:xfrm>
            <a:off x="468313" y="115888"/>
            <a:ext cx="8229600" cy="649287"/>
          </a:xfrm>
          <a:prstGeom prst="rect">
            <a:avLst/>
          </a:prstGeom>
          <a:noFill/>
          <a:ln w="9525">
            <a:noFill/>
            <a:miter lim="800000"/>
            <a:headEnd/>
            <a:tailEnd/>
          </a:ln>
        </p:spPr>
        <p:txBody>
          <a:bodyPr anchor="ctr"/>
          <a:lstStyle/>
          <a:p>
            <a:pPr algn="ctr" eaLnBrk="0" hangingPunct="0">
              <a:defRPr/>
            </a:pPr>
            <a:r>
              <a:rPr lang="ru-RU" sz="2000" b="1" dirty="0">
                <a:solidFill>
                  <a:schemeClr val="tx2"/>
                </a:solidFill>
                <a:latin typeface="+mn-lt"/>
                <a:ea typeface="+mj-ea"/>
                <a:cs typeface="+mj-cs"/>
              </a:rPr>
              <a:t>МОНИТОРИНГ РЕАЛИЗАЦИИ МЕТОДИКИ ПРОВЕДЕНИЯ СПЕЦИАЛЬНОЙ ОЦЕНКИ УСЛОВИЙ ТРУДА</a:t>
            </a:r>
          </a:p>
        </p:txBody>
      </p:sp>
      <p:graphicFrame>
        <p:nvGraphicFramePr>
          <p:cNvPr id="11" name="Схема 10"/>
          <p:cNvGraphicFramePr/>
          <p:nvPr/>
        </p:nvGraphicFramePr>
        <p:xfrm>
          <a:off x="251520" y="764704"/>
          <a:ext cx="8712968"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273" name="Picture 13"/>
          <p:cNvPicPr>
            <a:picLocks noChangeAspect="1" noChangeArrowheads="1"/>
          </p:cNvPicPr>
          <p:nvPr/>
        </p:nvPicPr>
        <p:blipFill>
          <a:blip r:embed="rId8" cstate="print"/>
          <a:srcRect/>
          <a:stretch>
            <a:fillRect/>
          </a:stretch>
        </p:blipFill>
        <p:spPr bwMode="auto">
          <a:xfrm>
            <a:off x="0" y="6511925"/>
            <a:ext cx="1258888" cy="3460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6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12</a:t>
            </a:fld>
            <a:endParaRPr lang="ru-RU" sz="1600" dirty="0" smtClean="0">
              <a:solidFill>
                <a:srgbClr val="626262"/>
              </a:solidFill>
              <a:latin typeface="Arial Black" pitchFamily="34" charset="0"/>
              <a:cs typeface="Arial" pitchFamily="34" charset="0"/>
            </a:endParaRPr>
          </a:p>
        </p:txBody>
      </p:sp>
      <p:sp>
        <p:nvSpPr>
          <p:cNvPr id="5123"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5124"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5126"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pic>
        <p:nvPicPr>
          <p:cNvPr id="5127"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9" name="Схема 8"/>
          <p:cNvGraphicFramePr/>
          <p:nvPr/>
        </p:nvGraphicFramePr>
        <p:xfrm>
          <a:off x="251520" y="980728"/>
          <a:ext cx="8784976" cy="5328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Заголовок 1"/>
          <p:cNvSpPr txBox="1">
            <a:spLocks/>
          </p:cNvSpPr>
          <p:nvPr/>
        </p:nvSpPr>
        <p:spPr bwMode="auto">
          <a:xfrm>
            <a:off x="467544" y="116633"/>
            <a:ext cx="82296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sz="2000" b="1" i="0" u="none" strike="noStrike" kern="1200" cap="none" spc="0" normalizeH="0" baseline="0" noProof="0" dirty="0" smtClean="0">
                <a:ln>
                  <a:noFill/>
                </a:ln>
                <a:solidFill>
                  <a:schemeClr val="tx2"/>
                </a:solidFill>
                <a:effectLst/>
                <a:uLnTx/>
                <a:uFillTx/>
                <a:latin typeface="+mn-lt"/>
                <a:ea typeface="+mj-ea"/>
                <a:cs typeface="+mj-cs"/>
              </a:rPr>
              <a:t>МОНИТОРИНГ РЕАЛИЗАЦИИ МЕТОДИКИ</a:t>
            </a:r>
            <a:r>
              <a:rPr kumimoji="0" lang="ru-RU" sz="2000" b="1" i="0" u="none" strike="noStrike" kern="1200" cap="none" spc="0" normalizeH="0" noProof="0" dirty="0" smtClean="0">
                <a:ln>
                  <a:noFill/>
                </a:ln>
                <a:solidFill>
                  <a:schemeClr val="tx2"/>
                </a:solidFill>
                <a:effectLst/>
                <a:uLnTx/>
                <a:uFillTx/>
                <a:latin typeface="+mn-lt"/>
                <a:ea typeface="+mj-ea"/>
                <a:cs typeface="+mj-cs"/>
              </a:rPr>
              <a:t> ПРОВЕДЕНИЯ СПЕЦИАЛЬНОЙ ОЦЕНКИ УСЛОВИЙ ТРУДА</a:t>
            </a:r>
            <a:endParaRPr kumimoji="0" lang="ru-RU" sz="2000" b="1" i="0" u="none" strike="noStrike" kern="1200" cap="none" spc="0" normalizeH="0" baseline="0" noProof="0" dirty="0" smtClean="0">
              <a:ln>
                <a:noFill/>
              </a:ln>
              <a:solidFill>
                <a:schemeClr val="tx2"/>
              </a:solidFill>
              <a:effectLst/>
              <a:uLnTx/>
              <a:uFillTx/>
              <a:latin typeface="+mn-lt"/>
              <a:ea typeface="+mj-ea"/>
              <a:cs typeface="+mj-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E53B1E67-C4C5-431F-88A5-F0D4B609ECD3}" type="slidenum">
              <a:rPr lang="ru-RU" sz="16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13</a:t>
            </a:fld>
            <a:endParaRPr lang="ru-RU" sz="1600" dirty="0" smtClean="0">
              <a:solidFill>
                <a:srgbClr val="626262"/>
              </a:solidFill>
              <a:latin typeface="Arial Black" pitchFamily="34" charset="0"/>
              <a:cs typeface="Arial" pitchFamily="34" charset="0"/>
            </a:endParaRPr>
          </a:p>
        </p:txBody>
      </p:sp>
      <p:sp>
        <p:nvSpPr>
          <p:cNvPr id="5123"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5124"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5126"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pic>
        <p:nvPicPr>
          <p:cNvPr id="5127"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9" name="Схема 8"/>
          <p:cNvGraphicFramePr/>
          <p:nvPr/>
        </p:nvGraphicFramePr>
        <p:xfrm>
          <a:off x="179512" y="908720"/>
          <a:ext cx="8784976" cy="5328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Заголовок 1"/>
          <p:cNvSpPr txBox="1">
            <a:spLocks/>
          </p:cNvSpPr>
          <p:nvPr/>
        </p:nvSpPr>
        <p:spPr bwMode="auto">
          <a:xfrm>
            <a:off x="467544" y="116633"/>
            <a:ext cx="82296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sz="2000" b="1" i="0" u="none" strike="noStrike" kern="1200" cap="none" spc="0" normalizeH="0" baseline="0" noProof="0" dirty="0" smtClean="0">
                <a:ln>
                  <a:noFill/>
                </a:ln>
                <a:solidFill>
                  <a:schemeClr val="tx2"/>
                </a:solidFill>
                <a:effectLst/>
                <a:uLnTx/>
                <a:uFillTx/>
                <a:latin typeface="+mn-lt"/>
                <a:ea typeface="+mj-ea"/>
                <a:cs typeface="+mj-cs"/>
              </a:rPr>
              <a:t>МОНИТОРИНГ РЕАЛИЗАЦИИ МЕТОДИКИ</a:t>
            </a:r>
            <a:r>
              <a:rPr kumimoji="0" lang="ru-RU" sz="2000" b="1" i="0" u="none" strike="noStrike" kern="1200" cap="none" spc="0" normalizeH="0" noProof="0" dirty="0" smtClean="0">
                <a:ln>
                  <a:noFill/>
                </a:ln>
                <a:solidFill>
                  <a:schemeClr val="tx2"/>
                </a:solidFill>
                <a:effectLst/>
                <a:uLnTx/>
                <a:uFillTx/>
                <a:latin typeface="+mn-lt"/>
                <a:ea typeface="+mj-ea"/>
                <a:cs typeface="+mj-cs"/>
              </a:rPr>
              <a:t> ПРОВЕДЕНИЯ СПЕЦИАЛЬНОЙ ОЦЕНКИ УСЛОВИЙ ТРУДА</a:t>
            </a:r>
            <a:endParaRPr kumimoji="0" lang="ru-RU" sz="2000" b="1" i="0" u="none" strike="noStrike" kern="1200" cap="none" spc="0" normalizeH="0" baseline="0" noProof="0" dirty="0" smtClean="0">
              <a:ln>
                <a:noFill/>
              </a:ln>
              <a:solidFill>
                <a:schemeClr val="tx2"/>
              </a:solidFill>
              <a:effectLst/>
              <a:uLnTx/>
              <a:uFillTx/>
              <a:latin typeface="+mn-lt"/>
              <a:ea typeface="+mj-ea"/>
              <a:cs typeface="+mj-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A5701E9-E312-42A7-B671-3FD72049BF92}" type="slidenum">
              <a:rPr lang="ru-RU" sz="16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14</a:t>
            </a:fld>
            <a:endParaRPr lang="ru-RU" sz="1600" smtClean="0">
              <a:solidFill>
                <a:srgbClr val="626262"/>
              </a:solidFill>
              <a:latin typeface="Arial Black" pitchFamily="34" charset="0"/>
              <a:cs typeface="Arial" pitchFamily="34" charset="0"/>
            </a:endParaRPr>
          </a:p>
        </p:txBody>
      </p:sp>
      <p:sp>
        <p:nvSpPr>
          <p:cNvPr id="12291"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12292"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2294"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pic>
        <p:nvPicPr>
          <p:cNvPr id="12295"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8" name="Скругленный прямоугольник 17"/>
          <p:cNvSpPr/>
          <p:nvPr/>
        </p:nvSpPr>
        <p:spPr>
          <a:xfrm>
            <a:off x="251520" y="1484784"/>
            <a:ext cx="8641779" cy="4176464"/>
          </a:xfrm>
          <a:prstGeom prst="roundRect">
            <a:avLst/>
          </a:prstGeom>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r>
              <a:rPr lang="ru-RU" sz="3200" b="1" dirty="0" smtClean="0">
                <a:solidFill>
                  <a:srgbClr val="3205AF"/>
                </a:solidFill>
              </a:rPr>
              <a:t>Подготовка </a:t>
            </a:r>
            <a:r>
              <a:rPr lang="ru-RU" sz="3200" b="1" dirty="0">
                <a:solidFill>
                  <a:srgbClr val="3205AF"/>
                </a:solidFill>
              </a:rPr>
              <a:t>предложений по реализации в законодательстве Российской Федерации перехода от доктрины абсолютной безопасности к оценке приемлемого риска</a:t>
            </a:r>
          </a:p>
        </p:txBody>
      </p:sp>
      <p:sp>
        <p:nvSpPr>
          <p:cNvPr id="12299" name="Заголовок 1"/>
          <p:cNvSpPr>
            <a:spLocks/>
          </p:cNvSpPr>
          <p:nvPr/>
        </p:nvSpPr>
        <p:spPr bwMode="auto">
          <a:xfrm>
            <a:off x="107950" y="260350"/>
            <a:ext cx="8856663" cy="577850"/>
          </a:xfrm>
          <a:prstGeom prst="rect">
            <a:avLst/>
          </a:prstGeom>
          <a:noFill/>
          <a:ln w="9525">
            <a:noFill/>
            <a:miter lim="800000"/>
            <a:headEnd/>
            <a:tailEnd/>
          </a:ln>
        </p:spPr>
        <p:txBody>
          <a:bodyPr anchor="ctr"/>
          <a:lstStyle/>
          <a:p>
            <a:pPr algn="ctr"/>
            <a:r>
              <a:rPr lang="ru-RU" sz="2000" b="1">
                <a:solidFill>
                  <a:schemeClr val="tx2"/>
                </a:solidFill>
                <a:latin typeface="Helios"/>
              </a:rPr>
              <a:t>ВТОРОЙ ШАГ</a:t>
            </a:r>
          </a:p>
        </p:txBody>
      </p:sp>
      <p:pic>
        <p:nvPicPr>
          <p:cNvPr id="12300" name="Picture 4" descr="Зеленая галочка - Stock Image Wayne Ruston #6803691"/>
          <p:cNvPicPr>
            <a:picLocks noChangeAspect="1" noChangeArrowheads="1"/>
          </p:cNvPicPr>
          <p:nvPr/>
        </p:nvPicPr>
        <p:blipFill>
          <a:blip r:embed="rId4" cstate="print"/>
          <a:srcRect/>
          <a:stretch>
            <a:fillRect/>
          </a:stretch>
        </p:blipFill>
        <p:spPr bwMode="auto">
          <a:xfrm>
            <a:off x="7164388" y="549275"/>
            <a:ext cx="1620837" cy="1620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08C8088D-4E41-4245-9E24-287818FADE94}" type="slidenum">
              <a:rPr lang="ru-RU" sz="1600" b="1"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15</a:t>
            </a:fld>
            <a:endParaRPr lang="ru-RU" sz="1600" b="1" smtClean="0">
              <a:solidFill>
                <a:srgbClr val="626262"/>
              </a:solidFill>
              <a:latin typeface="Arial Black" pitchFamily="34" charset="0"/>
              <a:cs typeface="Arial" pitchFamily="34" charset="0"/>
            </a:endParaRPr>
          </a:p>
        </p:txBody>
      </p:sp>
      <p:sp>
        <p:nvSpPr>
          <p:cNvPr id="13315"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1331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3318"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pic>
        <p:nvPicPr>
          <p:cNvPr id="13319"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9" name="Прямоугольник 8"/>
          <p:cNvSpPr/>
          <p:nvPr/>
        </p:nvSpPr>
        <p:spPr>
          <a:xfrm>
            <a:off x="3059832" y="1124744"/>
            <a:ext cx="5760640" cy="1938992"/>
          </a:xfrm>
          <a:prstGeom prst="rect">
            <a:avLst/>
          </a:prstGeom>
          <a:effectLst/>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defRPr/>
            </a:pPr>
            <a:r>
              <a:rPr lang="ru-RU" sz="2400" b="1" spc="50" dirty="0">
                <a:ln w="11430">
                  <a:noFill/>
                </a:ln>
                <a:solidFill>
                  <a:srgbClr val="002060"/>
                </a:solidFill>
                <a:latin typeface="+mn-lt"/>
              </a:rPr>
              <a:t>Концепция абсолютной безопасности - полное устранение факторов, способных оказать нежелательное воздействие на организм </a:t>
            </a:r>
          </a:p>
          <a:p>
            <a:pPr>
              <a:defRPr/>
            </a:pPr>
            <a:endParaRPr lang="ru-RU" sz="2400" b="1" spc="50" dirty="0">
              <a:ln w="11430">
                <a:noFill/>
              </a:ln>
              <a:solidFill>
                <a:srgbClr val="002060"/>
              </a:solidFill>
              <a:latin typeface="+mn-lt"/>
            </a:endParaRPr>
          </a:p>
        </p:txBody>
      </p:sp>
      <p:sp>
        <p:nvSpPr>
          <p:cNvPr id="15" name="TextBox 14"/>
          <p:cNvSpPr txBox="1"/>
          <p:nvPr/>
        </p:nvSpPr>
        <p:spPr>
          <a:xfrm>
            <a:off x="7740352" y="692696"/>
            <a:ext cx="1296144" cy="369332"/>
          </a:xfrm>
          <a:prstGeom prst="rect">
            <a:avLst/>
          </a:prstGeom>
          <a:effectLst>
            <a:glow rad="101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ru-RU" b="1" dirty="0"/>
              <a:t>БЫЛО!</a:t>
            </a:r>
          </a:p>
        </p:txBody>
      </p:sp>
      <p:sp>
        <p:nvSpPr>
          <p:cNvPr id="16" name="TextBox 15"/>
          <p:cNvSpPr txBox="1"/>
          <p:nvPr/>
        </p:nvSpPr>
        <p:spPr>
          <a:xfrm>
            <a:off x="107504" y="4941168"/>
            <a:ext cx="1800200" cy="369332"/>
          </a:xfrm>
          <a:prstGeom prst="rect">
            <a:avLst/>
          </a:prstGeom>
          <a:effectLst>
            <a:glow rad="101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ru-RU" dirty="0">
                <a:solidFill>
                  <a:srgbClr val="C00000"/>
                </a:solidFill>
              </a:rPr>
              <a:t>НЕОБХОДИМО!</a:t>
            </a:r>
          </a:p>
        </p:txBody>
      </p:sp>
      <p:sp>
        <p:nvSpPr>
          <p:cNvPr id="17" name="Прямоугольник 16"/>
          <p:cNvSpPr/>
          <p:nvPr/>
        </p:nvSpPr>
        <p:spPr>
          <a:xfrm>
            <a:off x="2051050" y="4868863"/>
            <a:ext cx="5329238" cy="1200150"/>
          </a:xfrm>
          <a:prstGeom prst="rect">
            <a:avLst/>
          </a:prstGeom>
        </p:spPr>
        <p:txBody>
          <a:bodyPr>
            <a:spAutoFit/>
          </a:bodyPr>
          <a:lstStyle/>
          <a:p>
            <a:pPr algn="just">
              <a:defRPr/>
            </a:pPr>
            <a:r>
              <a:rPr lang="ru-RU" sz="2400" b="1" dirty="0">
                <a:solidFill>
                  <a:srgbClr val="008000"/>
                </a:solidFill>
                <a:latin typeface="+mn-lt"/>
              </a:rPr>
              <a:t>Переход от доктрины абсолютной безопасности к оценке приемлемого риска</a:t>
            </a:r>
          </a:p>
        </p:txBody>
      </p:sp>
      <p:pic>
        <p:nvPicPr>
          <p:cNvPr id="13328" name="Picture 4" descr="Редакция газеты &quot;Загородные вести&quot; Эффективность систем охраны труда недостаточна"/>
          <p:cNvPicPr>
            <a:picLocks noChangeAspect="1" noChangeArrowheads="1"/>
          </p:cNvPicPr>
          <p:nvPr/>
        </p:nvPicPr>
        <p:blipFill>
          <a:blip r:embed="rId4" cstate="print"/>
          <a:srcRect/>
          <a:stretch>
            <a:fillRect/>
          </a:stretch>
        </p:blipFill>
        <p:spPr bwMode="auto">
          <a:xfrm>
            <a:off x="0" y="549275"/>
            <a:ext cx="2879725" cy="2159000"/>
          </a:xfrm>
          <a:prstGeom prst="rect">
            <a:avLst/>
          </a:prstGeom>
          <a:noFill/>
          <a:ln w="9525">
            <a:noFill/>
            <a:miter lim="800000"/>
            <a:headEnd/>
            <a:tailEnd/>
          </a:ln>
        </p:spPr>
      </p:pic>
      <p:pic>
        <p:nvPicPr>
          <p:cNvPr id="13329" name="Picture 2" descr="ГУФСИН России по Самарской области"/>
          <p:cNvPicPr>
            <a:picLocks noChangeAspect="1" noChangeArrowheads="1"/>
          </p:cNvPicPr>
          <p:nvPr/>
        </p:nvPicPr>
        <p:blipFill>
          <a:blip r:embed="rId5" cstate="print"/>
          <a:srcRect/>
          <a:stretch>
            <a:fillRect/>
          </a:stretch>
        </p:blipFill>
        <p:spPr bwMode="auto">
          <a:xfrm>
            <a:off x="7488238" y="3429000"/>
            <a:ext cx="1655762" cy="2806700"/>
          </a:xfrm>
          <a:prstGeom prst="rect">
            <a:avLst/>
          </a:prstGeom>
          <a:noFill/>
          <a:ln w="9525">
            <a:noFill/>
            <a:miter lim="800000"/>
            <a:headEnd/>
            <a:tailEnd/>
          </a:ln>
        </p:spPr>
      </p:pic>
      <p:sp>
        <p:nvSpPr>
          <p:cNvPr id="14" name="Прямоугольник 13"/>
          <p:cNvSpPr/>
          <p:nvPr/>
        </p:nvSpPr>
        <p:spPr>
          <a:xfrm>
            <a:off x="1116013" y="3357563"/>
            <a:ext cx="6985000" cy="830262"/>
          </a:xfrm>
          <a:prstGeom prst="rect">
            <a:avLst/>
          </a:prstGeom>
        </p:spPr>
        <p:txBody>
          <a:bodyPr>
            <a:spAutoFit/>
          </a:bodyPr>
          <a:lstStyle/>
          <a:p>
            <a:pPr algn="ctr">
              <a:defRPr/>
            </a:pPr>
            <a:r>
              <a:rPr lang="ru-RU" sz="2400" b="1" spc="50" dirty="0">
                <a:ln w="11430">
                  <a:noFill/>
                </a:ln>
                <a:solidFill>
                  <a:srgbClr val="C00000"/>
                </a:solidFill>
                <a:latin typeface="Calibri"/>
              </a:rPr>
              <a:t>Любая деятельность потенциально опасна - невозможно обеспечить нулевой риск</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7A9A5E2-6C3F-481F-9FA2-DF7B7D0A735A}" type="slidenum">
              <a:rPr lang="ru-RU" sz="16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16</a:t>
            </a:fld>
            <a:endParaRPr lang="ru-RU" sz="1600" smtClean="0">
              <a:solidFill>
                <a:srgbClr val="626262"/>
              </a:solidFill>
              <a:latin typeface="Arial Black" pitchFamily="34" charset="0"/>
              <a:cs typeface="Arial" pitchFamily="34" charset="0"/>
            </a:endParaRPr>
          </a:p>
        </p:txBody>
      </p:sp>
      <p:sp>
        <p:nvSpPr>
          <p:cNvPr id="14339"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14340"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4342"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pic>
        <p:nvPicPr>
          <p:cNvPr id="14343"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8" name="Скругленный прямоугольник 17"/>
          <p:cNvSpPr/>
          <p:nvPr/>
        </p:nvSpPr>
        <p:spPr>
          <a:xfrm>
            <a:off x="251520" y="1484784"/>
            <a:ext cx="8641779" cy="4176464"/>
          </a:xfrm>
          <a:prstGeom prst="roundRect">
            <a:avLst/>
          </a:prstGeom>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ru-RU" sz="3600" b="1" dirty="0">
              <a:solidFill>
                <a:schemeClr val="accent1">
                  <a:lumMod val="75000"/>
                </a:schemeClr>
              </a:solidFill>
            </a:endParaRPr>
          </a:p>
          <a:p>
            <a:pPr algn="ctr" fontAlgn="auto">
              <a:spcBef>
                <a:spcPts val="0"/>
              </a:spcBef>
              <a:spcAft>
                <a:spcPts val="0"/>
              </a:spcAft>
              <a:defRPr/>
            </a:pPr>
            <a:r>
              <a:rPr lang="ru-RU" sz="3600" b="1" dirty="0">
                <a:solidFill>
                  <a:srgbClr val="3205AF"/>
                </a:solidFill>
              </a:rPr>
              <a:t>Выявление архаичных производств с «грязными» технологиями и устаревшим оборудованием, являющимся источником вредных факторов, и разработка мер по модернизации таких производств</a:t>
            </a:r>
          </a:p>
        </p:txBody>
      </p:sp>
      <p:sp>
        <p:nvSpPr>
          <p:cNvPr id="14347" name="Заголовок 1"/>
          <p:cNvSpPr>
            <a:spLocks/>
          </p:cNvSpPr>
          <p:nvPr/>
        </p:nvSpPr>
        <p:spPr bwMode="auto">
          <a:xfrm>
            <a:off x="107950" y="260350"/>
            <a:ext cx="8856663" cy="577850"/>
          </a:xfrm>
          <a:prstGeom prst="rect">
            <a:avLst/>
          </a:prstGeom>
          <a:noFill/>
          <a:ln w="9525">
            <a:noFill/>
            <a:miter lim="800000"/>
            <a:headEnd/>
            <a:tailEnd/>
          </a:ln>
        </p:spPr>
        <p:txBody>
          <a:bodyPr anchor="ctr"/>
          <a:lstStyle/>
          <a:p>
            <a:pPr algn="ctr"/>
            <a:r>
              <a:rPr lang="ru-RU" sz="2000" b="1">
                <a:solidFill>
                  <a:schemeClr val="tx2"/>
                </a:solidFill>
                <a:latin typeface="Helios"/>
              </a:rPr>
              <a:t>ТРЕТИЙ ШАГ</a:t>
            </a:r>
          </a:p>
        </p:txBody>
      </p:sp>
      <p:pic>
        <p:nvPicPr>
          <p:cNvPr id="14348" name="Picture 4" descr="Зеленая галочка - Stock Image Wayne Ruston #6803691"/>
          <p:cNvPicPr>
            <a:picLocks noChangeAspect="1" noChangeArrowheads="1"/>
          </p:cNvPicPr>
          <p:nvPr/>
        </p:nvPicPr>
        <p:blipFill>
          <a:blip r:embed="rId4" cstate="print"/>
          <a:srcRect/>
          <a:stretch>
            <a:fillRect/>
          </a:stretch>
        </p:blipFill>
        <p:spPr bwMode="auto">
          <a:xfrm>
            <a:off x="7164388" y="549275"/>
            <a:ext cx="1620837" cy="1620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D948B5D0-7788-49C1-A1DA-A7761B53172B}" type="slidenum">
              <a:rPr lang="ru-RU" sz="16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17</a:t>
            </a:fld>
            <a:endParaRPr lang="ru-RU" sz="1600" smtClean="0">
              <a:solidFill>
                <a:srgbClr val="626262"/>
              </a:solidFill>
              <a:latin typeface="Arial Black" pitchFamily="34" charset="0"/>
              <a:cs typeface="Arial" pitchFamily="34" charset="0"/>
            </a:endParaRPr>
          </a:p>
        </p:txBody>
      </p:sp>
      <p:sp>
        <p:nvSpPr>
          <p:cNvPr id="15363"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15364"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15366" name="Picture 14"/>
          <p:cNvPicPr>
            <a:picLocks noChangeAspect="1" noChangeArrowheads="1"/>
          </p:cNvPicPr>
          <p:nvPr/>
        </p:nvPicPr>
        <p:blipFill>
          <a:blip r:embed="rId2" cstate="print"/>
          <a:srcRect/>
          <a:stretch>
            <a:fillRect/>
          </a:stretch>
        </p:blipFill>
        <p:spPr bwMode="auto">
          <a:xfrm>
            <a:off x="911225" y="0"/>
            <a:ext cx="1428750" cy="114300"/>
          </a:xfrm>
          <a:prstGeom prst="rect">
            <a:avLst/>
          </a:prstGeom>
          <a:noFill/>
          <a:ln w="9525">
            <a:noFill/>
            <a:miter lim="800000"/>
            <a:headEnd/>
            <a:tailEnd/>
          </a:ln>
        </p:spPr>
      </p:pic>
      <p:sp>
        <p:nvSpPr>
          <p:cNvPr id="9" name="Заголовок 1"/>
          <p:cNvSpPr txBox="1">
            <a:spLocks/>
          </p:cNvSpPr>
          <p:nvPr/>
        </p:nvSpPr>
        <p:spPr bwMode="auto">
          <a:xfrm>
            <a:off x="468313" y="115888"/>
            <a:ext cx="8229600" cy="649287"/>
          </a:xfrm>
          <a:prstGeom prst="rect">
            <a:avLst/>
          </a:prstGeom>
          <a:noFill/>
          <a:ln w="9525">
            <a:noFill/>
            <a:miter lim="800000"/>
            <a:headEnd/>
            <a:tailEnd/>
          </a:ln>
        </p:spPr>
        <p:txBody>
          <a:bodyPr anchor="ctr"/>
          <a:lstStyle/>
          <a:p>
            <a:pPr algn="ctr" eaLnBrk="0" hangingPunct="0">
              <a:defRPr/>
            </a:pPr>
            <a:r>
              <a:rPr lang="ru-RU" sz="2000" b="1" dirty="0">
                <a:solidFill>
                  <a:schemeClr val="tx2"/>
                </a:solidFill>
                <a:latin typeface="+mn-lt"/>
                <a:ea typeface="+mj-ea"/>
                <a:cs typeface="+mj-cs"/>
              </a:rPr>
              <a:t>СПЕЦИАЛЬНАЯ ОЦЕНКА РАБОЧИХ МЕСТ ОСНОВНОГО ПЕРСОНАЛА КРУПНЫХ ПРЕДПРИЯТИЙ</a:t>
            </a:r>
          </a:p>
        </p:txBody>
      </p:sp>
      <p:graphicFrame>
        <p:nvGraphicFramePr>
          <p:cNvPr id="13" name="Схема 12"/>
          <p:cNvGraphicFramePr/>
          <p:nvPr/>
        </p:nvGraphicFramePr>
        <p:xfrm>
          <a:off x="107504" y="548680"/>
          <a:ext cx="8928992"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Скругленный прямоугольник 13"/>
          <p:cNvSpPr/>
          <p:nvPr/>
        </p:nvSpPr>
        <p:spPr>
          <a:xfrm>
            <a:off x="3059832" y="4725144"/>
            <a:ext cx="3096344" cy="792088"/>
          </a:xfrm>
          <a:prstGeom prst="roundRect">
            <a:avLst/>
          </a:prstGeom>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ru-RU" sz="1600" dirty="0"/>
          </a:p>
          <a:p>
            <a:pPr algn="ctr" fontAlgn="auto">
              <a:spcBef>
                <a:spcPts val="0"/>
              </a:spcBef>
              <a:spcAft>
                <a:spcPts val="0"/>
              </a:spcAft>
              <a:defRPr/>
            </a:pPr>
            <a:r>
              <a:rPr lang="ru-RU" sz="1600" b="1" dirty="0"/>
              <a:t>ФОИВ, ФНПР, РСПП</a:t>
            </a:r>
          </a:p>
          <a:p>
            <a:pPr algn="ctr" fontAlgn="auto">
              <a:spcBef>
                <a:spcPts val="0"/>
              </a:spcBef>
              <a:spcAft>
                <a:spcPts val="0"/>
              </a:spcAft>
              <a:defRPr/>
            </a:pPr>
            <a:endParaRPr lang="ru-RU" sz="1400" dirty="0"/>
          </a:p>
        </p:txBody>
      </p:sp>
      <p:pic>
        <p:nvPicPr>
          <p:cNvPr id="15372" name="Picture 13"/>
          <p:cNvPicPr>
            <a:picLocks noChangeAspect="1" noChangeArrowheads="1"/>
          </p:cNvPicPr>
          <p:nvPr/>
        </p:nvPicPr>
        <p:blipFill>
          <a:blip r:embed="rId8" cstate="print"/>
          <a:srcRect/>
          <a:stretch>
            <a:fillRect/>
          </a:stretch>
        </p:blipFill>
        <p:spPr bwMode="auto">
          <a:xfrm>
            <a:off x="0" y="6364288"/>
            <a:ext cx="1800225" cy="493712"/>
          </a:xfrm>
          <a:prstGeom prst="rect">
            <a:avLst/>
          </a:prstGeom>
          <a:noFill/>
          <a:ln w="9525">
            <a:noFill/>
            <a:miter lim="800000"/>
            <a:headEnd/>
            <a:tailEnd/>
          </a:ln>
        </p:spPr>
      </p:pic>
      <p:sp>
        <p:nvSpPr>
          <p:cNvPr id="15" name="Равнобедренный треугольник 14"/>
          <p:cNvSpPr/>
          <p:nvPr/>
        </p:nvSpPr>
        <p:spPr>
          <a:xfrm>
            <a:off x="4356100" y="4365625"/>
            <a:ext cx="503238" cy="358775"/>
          </a:xfrm>
          <a:prstGeom prst="triangle">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ru-RU" sz="1400" b="1"/>
          </a:p>
        </p:txBody>
      </p:sp>
      <p:sp>
        <p:nvSpPr>
          <p:cNvPr id="16" name="Скругленный прямоугольник 15"/>
          <p:cNvSpPr/>
          <p:nvPr/>
        </p:nvSpPr>
        <p:spPr>
          <a:xfrm>
            <a:off x="6444208" y="4797152"/>
            <a:ext cx="2482850" cy="1728788"/>
          </a:xfrm>
          <a:prstGeom prst="roundRect">
            <a:avLst/>
          </a:prstGeom>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ru-RU" sz="1400" dirty="0"/>
              <a:t>Проведение СОУТ на рабочих местах основного персонала крупных предприятий промышленности, транспорта и связи </a:t>
            </a:r>
            <a:br>
              <a:rPr lang="ru-RU" sz="1400" dirty="0"/>
            </a:br>
            <a:r>
              <a:rPr lang="ru-RU" sz="1400" dirty="0"/>
              <a:t>до 31.12.2016</a:t>
            </a:r>
          </a:p>
        </p:txBody>
      </p:sp>
      <p:sp>
        <p:nvSpPr>
          <p:cNvPr id="17" name="Равнобедренный треугольник 16"/>
          <p:cNvSpPr/>
          <p:nvPr/>
        </p:nvSpPr>
        <p:spPr>
          <a:xfrm>
            <a:off x="7452320" y="4437112"/>
            <a:ext cx="503238" cy="358775"/>
          </a:xfrm>
          <a:prstGeom prst="triangle">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ru-RU" sz="1400" b="1"/>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4"/>
          <p:cNvSpPr>
            <a:spLocks noGrp="1"/>
          </p:cNvSpPr>
          <p:nvPr>
            <p:ph type="sldNum" sz="quarter" idx="12"/>
          </p:nvPr>
        </p:nvSpPr>
        <p:spPr bwMode="auto">
          <a:xfrm>
            <a:off x="8629650" y="6492875"/>
            <a:ext cx="514350"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buFont typeface="Arial" pitchFamily="34" charset="0"/>
              <a:buNone/>
            </a:pPr>
            <a:fld id="{C200B5C7-1282-4B30-8CF8-48C2AF6981EC}" type="slidenum">
              <a:rPr lang="ru-RU" sz="1600" smtClean="0">
                <a:solidFill>
                  <a:srgbClr val="626262"/>
                </a:solidFill>
                <a:latin typeface="Arial Black" pitchFamily="34" charset="0"/>
                <a:cs typeface="Arial" pitchFamily="34" charset="0"/>
              </a:rPr>
              <a:pPr fontAlgn="base">
                <a:spcBef>
                  <a:spcPct val="20000"/>
                </a:spcBef>
                <a:spcAft>
                  <a:spcPct val="0"/>
                </a:spcAft>
                <a:buFont typeface="Arial" pitchFamily="34" charset="0"/>
                <a:buNone/>
              </a:pPr>
              <a:t>2</a:t>
            </a:fld>
            <a:endParaRPr lang="ru-RU" sz="1600" smtClean="0">
              <a:solidFill>
                <a:srgbClr val="626262"/>
              </a:solidFill>
              <a:latin typeface="Arial Black" pitchFamily="34" charset="0"/>
              <a:cs typeface="Arial" pitchFamily="34" charset="0"/>
            </a:endParaRPr>
          </a:p>
        </p:txBody>
      </p:sp>
      <p:sp>
        <p:nvSpPr>
          <p:cNvPr id="3075" name="Заголовок 1"/>
          <p:cNvSpPr>
            <a:spLocks/>
          </p:cNvSpPr>
          <p:nvPr/>
        </p:nvSpPr>
        <p:spPr bwMode="auto">
          <a:xfrm>
            <a:off x="179388" y="44450"/>
            <a:ext cx="8856662" cy="433388"/>
          </a:xfrm>
          <a:prstGeom prst="rect">
            <a:avLst/>
          </a:prstGeom>
          <a:noFill/>
          <a:ln w="9525">
            <a:noFill/>
            <a:miter lim="800000"/>
            <a:headEnd/>
            <a:tailEnd/>
          </a:ln>
        </p:spPr>
        <p:txBody>
          <a:bodyPr anchor="ctr"/>
          <a:lstStyle/>
          <a:p>
            <a:pPr algn="ctr"/>
            <a:endParaRPr lang="ru-RU" sz="1600" b="1">
              <a:solidFill>
                <a:schemeClr val="tx2"/>
              </a:solidFill>
              <a:latin typeface="Helios"/>
            </a:endParaRPr>
          </a:p>
        </p:txBody>
      </p:sp>
      <p:sp>
        <p:nvSpPr>
          <p:cNvPr id="3076"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3078"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pic>
        <p:nvPicPr>
          <p:cNvPr id="3079"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8" name="Скругленный прямоугольник 17"/>
          <p:cNvSpPr/>
          <p:nvPr/>
        </p:nvSpPr>
        <p:spPr>
          <a:xfrm>
            <a:off x="251520" y="1484784"/>
            <a:ext cx="8641779" cy="4176464"/>
          </a:xfrm>
          <a:prstGeom prst="roundRect">
            <a:avLst/>
          </a:prstGeom>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ru-RU" sz="2800" b="1" dirty="0">
              <a:solidFill>
                <a:schemeClr val="accent1">
                  <a:lumMod val="75000"/>
                </a:schemeClr>
              </a:solidFill>
            </a:endParaRPr>
          </a:p>
          <a:p>
            <a:pPr algn="ctr" fontAlgn="auto">
              <a:spcBef>
                <a:spcPts val="0"/>
              </a:spcBef>
              <a:spcAft>
                <a:spcPts val="0"/>
              </a:spcAft>
              <a:defRPr/>
            </a:pPr>
            <a:r>
              <a:rPr lang="ru-RU" sz="2800" b="1" dirty="0">
                <a:solidFill>
                  <a:srgbClr val="3205AF"/>
                </a:solidFill>
              </a:rPr>
              <a:t>С 1 января 2014 г. введен единый универсальный инструмент оценки условий труда на рабочих местах – СПЕЦИАЛЬНАЯ ОЦЕНКА УСЛОВИЙ ТРУДА</a:t>
            </a:r>
          </a:p>
          <a:p>
            <a:pPr algn="ctr" fontAlgn="auto">
              <a:spcBef>
                <a:spcPts val="0"/>
              </a:spcBef>
              <a:spcAft>
                <a:spcPts val="0"/>
              </a:spcAft>
              <a:defRPr/>
            </a:pPr>
            <a:endParaRPr lang="ru-RU" sz="2800" b="1" dirty="0">
              <a:solidFill>
                <a:srgbClr val="3205AF"/>
              </a:solidFill>
            </a:endParaRPr>
          </a:p>
          <a:p>
            <a:pPr algn="ctr" fontAlgn="auto">
              <a:spcBef>
                <a:spcPts val="0"/>
              </a:spcBef>
              <a:spcAft>
                <a:spcPts val="0"/>
              </a:spcAft>
              <a:defRPr/>
            </a:pPr>
            <a:r>
              <a:rPr lang="ru-RU" sz="2800" b="1" dirty="0">
                <a:solidFill>
                  <a:srgbClr val="3205AF"/>
                </a:solidFill>
              </a:rPr>
              <a:t>Принят Федеральный закон</a:t>
            </a:r>
          </a:p>
          <a:p>
            <a:pPr algn="ctr" fontAlgn="auto">
              <a:spcBef>
                <a:spcPts val="0"/>
              </a:spcBef>
              <a:spcAft>
                <a:spcPts val="0"/>
              </a:spcAft>
              <a:defRPr/>
            </a:pPr>
            <a:r>
              <a:rPr lang="ru-RU" sz="2800" b="1" dirty="0">
                <a:solidFill>
                  <a:srgbClr val="3205AF"/>
                </a:solidFill>
              </a:rPr>
              <a:t> от 28 декабря 2013 г. № 426-ФЗ «О специальной оценке условий труда»</a:t>
            </a:r>
          </a:p>
        </p:txBody>
      </p:sp>
      <p:sp>
        <p:nvSpPr>
          <p:cNvPr id="3083" name="Заголовок 1"/>
          <p:cNvSpPr>
            <a:spLocks/>
          </p:cNvSpPr>
          <p:nvPr/>
        </p:nvSpPr>
        <p:spPr bwMode="auto">
          <a:xfrm>
            <a:off x="107950" y="260350"/>
            <a:ext cx="8856663" cy="577850"/>
          </a:xfrm>
          <a:prstGeom prst="rect">
            <a:avLst/>
          </a:prstGeom>
          <a:noFill/>
          <a:ln w="9525">
            <a:noFill/>
            <a:miter lim="800000"/>
            <a:headEnd/>
            <a:tailEnd/>
          </a:ln>
        </p:spPr>
        <p:txBody>
          <a:bodyPr anchor="ctr"/>
          <a:lstStyle/>
          <a:p>
            <a:pPr algn="ctr"/>
            <a:r>
              <a:rPr lang="ru-RU" sz="2000" b="1">
                <a:solidFill>
                  <a:schemeClr val="tx2"/>
                </a:solidFill>
                <a:latin typeface="Helios"/>
              </a:rPr>
              <a:t>ПЕРВЫЙ ШАГ</a:t>
            </a:r>
          </a:p>
        </p:txBody>
      </p:sp>
      <p:pic>
        <p:nvPicPr>
          <p:cNvPr id="3084" name="Picture 4" descr="Зеленая галочка - Stock Image Wayne Ruston #6803691"/>
          <p:cNvPicPr>
            <a:picLocks noChangeAspect="1" noChangeArrowheads="1"/>
          </p:cNvPicPr>
          <p:nvPr/>
        </p:nvPicPr>
        <p:blipFill>
          <a:blip r:embed="rId4" cstate="print"/>
          <a:srcRect/>
          <a:stretch>
            <a:fillRect/>
          </a:stretch>
        </p:blipFill>
        <p:spPr bwMode="auto">
          <a:xfrm>
            <a:off x="7164388" y="549275"/>
            <a:ext cx="1620837" cy="1620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p:cNvSpPr>
          <p:nvPr/>
        </p:nvSpPr>
        <p:spPr bwMode="auto">
          <a:xfrm>
            <a:off x="287338" y="331788"/>
            <a:ext cx="8856662" cy="433387"/>
          </a:xfrm>
          <a:prstGeom prst="rect">
            <a:avLst/>
          </a:prstGeom>
          <a:noFill/>
          <a:ln w="9525">
            <a:noFill/>
            <a:miter lim="800000"/>
            <a:headEnd/>
            <a:tailEnd/>
          </a:ln>
        </p:spPr>
        <p:txBody>
          <a:bodyPr anchor="ctr"/>
          <a:lstStyle/>
          <a:p>
            <a:pPr algn="ctr">
              <a:defRPr/>
            </a:pPr>
            <a:r>
              <a:rPr lang="ru-RU" sz="1600" b="1" dirty="0">
                <a:solidFill>
                  <a:schemeClr val="tx2"/>
                </a:solidFill>
                <a:latin typeface="+mn-lt"/>
              </a:rPr>
              <a:t>ФОРМИРОВАНИЕ НОРМАТИВНОЙ ПРАВОВОЙ БАЗЫ ДЛЯ РЕАЛИЗАЦИИ ФЕДЕРАЛЬНОГО ЗАКОНА «О СПЕЦИАЛЬНОЙ ОЦЕНКЕ УСЛОВИЙ ТРУДА»</a:t>
            </a:r>
          </a:p>
        </p:txBody>
      </p:sp>
      <p:sp>
        <p:nvSpPr>
          <p:cNvPr id="409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4101"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pic>
        <p:nvPicPr>
          <p:cNvPr id="410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graphicFrame>
        <p:nvGraphicFramePr>
          <p:cNvPr id="9" name="Схема 8"/>
          <p:cNvGraphicFramePr/>
          <p:nvPr/>
        </p:nvGraphicFramePr>
        <p:xfrm>
          <a:off x="179512" y="2060848"/>
          <a:ext cx="8856984" cy="41044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Номер слайда 13"/>
          <p:cNvSpPr>
            <a:spLocks noGrp="1"/>
          </p:cNvSpPr>
          <p:nvPr>
            <p:ph type="sldNum" sz="quarter" idx="12"/>
          </p:nvPr>
        </p:nvSpPr>
        <p:spPr>
          <a:xfrm>
            <a:off x="8774113" y="6492875"/>
            <a:ext cx="369887" cy="365125"/>
          </a:xfrm>
        </p:spPr>
        <p:txBody>
          <a:bodyPr/>
          <a:lstStyle/>
          <a:p>
            <a:pPr>
              <a:defRPr/>
            </a:pPr>
            <a:fld id="{6BC1D3A3-2FB8-4E0F-811A-F828FA053F13}" type="slidenum">
              <a:rPr lang="ru-RU" sz="1600" smtClean="0">
                <a:latin typeface="Arial Black" pitchFamily="34" charset="0"/>
              </a:rPr>
              <a:pPr>
                <a:defRPr/>
              </a:pPr>
              <a:t>3</a:t>
            </a:fld>
            <a:endParaRPr lang="ru-RU" sz="1600" dirty="0">
              <a:latin typeface="Arial Black" pitchFamily="34" charset="0"/>
            </a:endParaRPr>
          </a:p>
        </p:txBody>
      </p:sp>
      <p:sp>
        <p:nvSpPr>
          <p:cNvPr id="11" name="TextBox 10"/>
          <p:cNvSpPr txBox="1"/>
          <p:nvPr/>
        </p:nvSpPr>
        <p:spPr>
          <a:xfrm>
            <a:off x="755576" y="1196752"/>
            <a:ext cx="7920880" cy="400110"/>
          </a:xfrm>
          <a:prstGeom prst="rect">
            <a:avLst/>
          </a:prstGeom>
          <a:noFill/>
        </p:spPr>
        <p:txBody>
          <a:bodyPr wrap="square" rtlCol="0">
            <a:spAutoFit/>
          </a:bodyPr>
          <a:lstStyle/>
          <a:p>
            <a:pPr algn="ctr"/>
            <a:r>
              <a:rPr lang="ru-RU" sz="2000" b="1" dirty="0" smtClean="0">
                <a:solidFill>
                  <a:srgbClr val="3205AF"/>
                </a:solidFill>
                <a:latin typeface="+mn-lt"/>
              </a:rPr>
              <a:t>4 ОСНОВНЫХ НАПРАВЛЕНИЯ</a:t>
            </a:r>
            <a:endParaRPr lang="ru-RU" sz="2000" b="1" dirty="0">
              <a:solidFill>
                <a:srgbClr val="3205AF"/>
              </a:solidFill>
              <a:latin typeface="+mn-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оловина рамки 8"/>
          <p:cNvSpPr/>
          <p:nvPr/>
        </p:nvSpPr>
        <p:spPr>
          <a:xfrm>
            <a:off x="179512" y="908720"/>
            <a:ext cx="8784976" cy="5328592"/>
          </a:xfrm>
          <a:prstGeom prst="halfFram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5123" name="Заголовок 1"/>
          <p:cNvSpPr>
            <a:spLocks/>
          </p:cNvSpPr>
          <p:nvPr/>
        </p:nvSpPr>
        <p:spPr bwMode="auto">
          <a:xfrm>
            <a:off x="179512" y="116632"/>
            <a:ext cx="8856662" cy="433387"/>
          </a:xfrm>
          <a:prstGeom prst="rect">
            <a:avLst/>
          </a:prstGeom>
          <a:noFill/>
          <a:ln w="9525">
            <a:noFill/>
            <a:miter lim="800000"/>
            <a:headEnd/>
            <a:tailEnd/>
          </a:ln>
        </p:spPr>
        <p:txBody>
          <a:bodyPr anchor="ctr"/>
          <a:lstStyle/>
          <a:p>
            <a:pPr algn="ctr">
              <a:defRPr/>
            </a:pPr>
            <a:r>
              <a:rPr lang="ru-RU" sz="1600" b="1" dirty="0">
                <a:solidFill>
                  <a:schemeClr val="tx2"/>
                </a:solidFill>
                <a:latin typeface="+mn-lt"/>
              </a:rPr>
              <a:t>ФОРМИРОВАНИЕ </a:t>
            </a:r>
            <a:r>
              <a:rPr lang="ru-RU" sz="1600" b="1" dirty="0" smtClean="0">
                <a:solidFill>
                  <a:schemeClr val="tx2"/>
                </a:solidFill>
                <a:latin typeface="+mn-lt"/>
              </a:rPr>
              <a:t>ЕДИНЫХ ПРОЦЕДУР ПРОВЕДЕНИЯ СПЕЦИАЛЬНОЙ ОЦЕНКИ УСЛОВИЙ ТРУДА</a:t>
            </a:r>
            <a:endParaRPr lang="ru-RU" sz="1600" b="1" dirty="0">
              <a:solidFill>
                <a:schemeClr val="tx2"/>
              </a:solidFill>
              <a:latin typeface="+mn-lt"/>
            </a:endParaRPr>
          </a:p>
        </p:txBody>
      </p:sp>
      <p:sp>
        <p:nvSpPr>
          <p:cNvPr id="409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4101" name="Picture 13"/>
          <p:cNvPicPr>
            <a:picLocks noChangeAspect="1" noChangeArrowheads="1"/>
          </p:cNvPicPr>
          <p:nvPr/>
        </p:nvPicPr>
        <p:blipFill>
          <a:blip r:embed="rId2" cstate="print"/>
          <a:srcRect/>
          <a:stretch>
            <a:fillRect/>
          </a:stretch>
        </p:blipFill>
        <p:spPr bwMode="auto">
          <a:xfrm>
            <a:off x="827584" y="6423390"/>
            <a:ext cx="1584722" cy="434611"/>
          </a:xfrm>
          <a:prstGeom prst="rect">
            <a:avLst/>
          </a:prstGeom>
          <a:noFill/>
          <a:ln w="9525">
            <a:noFill/>
            <a:miter lim="800000"/>
            <a:headEnd/>
            <a:tailEnd/>
          </a:ln>
        </p:spPr>
      </p:pic>
      <p:pic>
        <p:nvPicPr>
          <p:cNvPr id="410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4" name="Номер слайда 13"/>
          <p:cNvSpPr>
            <a:spLocks noGrp="1"/>
          </p:cNvSpPr>
          <p:nvPr>
            <p:ph type="sldNum" sz="quarter" idx="12"/>
          </p:nvPr>
        </p:nvSpPr>
        <p:spPr>
          <a:xfrm>
            <a:off x="8774113" y="6492875"/>
            <a:ext cx="369887" cy="365125"/>
          </a:xfrm>
        </p:spPr>
        <p:txBody>
          <a:bodyPr/>
          <a:lstStyle/>
          <a:p>
            <a:pPr>
              <a:defRPr/>
            </a:pPr>
            <a:fld id="{6BC1D3A3-2FB8-4E0F-811A-F828FA053F13}" type="slidenum">
              <a:rPr lang="ru-RU" sz="1600" smtClean="0">
                <a:latin typeface="Arial Black" pitchFamily="34" charset="0"/>
              </a:rPr>
              <a:pPr>
                <a:defRPr/>
              </a:pPr>
              <a:t>4</a:t>
            </a:fld>
            <a:endParaRPr lang="ru-RU" sz="1600" dirty="0">
              <a:latin typeface="Arial Black" pitchFamily="34" charset="0"/>
            </a:endParaRPr>
          </a:p>
        </p:txBody>
      </p:sp>
      <p:sp>
        <p:nvSpPr>
          <p:cNvPr id="15" name="Прямоугольник 14"/>
          <p:cNvSpPr/>
          <p:nvPr/>
        </p:nvSpPr>
        <p:spPr>
          <a:xfrm>
            <a:off x="467544" y="1124744"/>
            <a:ext cx="8424936" cy="504753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just" defTabSz="914400" eaLnBrk="1" fontAlgn="auto" latinLnBrk="0" hangingPunct="1">
              <a:lnSpc>
                <a:spcPct val="100000"/>
              </a:lnSpc>
              <a:spcBef>
                <a:spcPts val="0"/>
              </a:spcBef>
              <a:spcAft>
                <a:spcPts val="0"/>
              </a:spcAft>
              <a:buClrTx/>
              <a:buSzTx/>
              <a:tabLst/>
              <a:defRPr/>
            </a:pPr>
            <a:r>
              <a:rPr lang="ru-RU" sz="1400" b="1" dirty="0" smtClean="0">
                <a:latin typeface="+mn-lt"/>
              </a:rPr>
              <a:t>Приказы Минтруда России</a:t>
            </a:r>
          </a:p>
          <a:p>
            <a:pPr marL="0" marR="0" lvl="0" indent="0" algn="just" defTabSz="914400" eaLnBrk="1" fontAlgn="auto" latinLnBrk="0" hangingPunct="1">
              <a:lnSpc>
                <a:spcPct val="100000"/>
              </a:lnSpc>
              <a:spcBef>
                <a:spcPts val="0"/>
              </a:spcBef>
              <a:spcAft>
                <a:spcPts val="0"/>
              </a:spcAft>
              <a:buClrTx/>
              <a:buSzTx/>
              <a:tabLst/>
              <a:defRPr/>
            </a:pPr>
            <a:endParaRPr lang="ru-RU" sz="1400" b="1" dirty="0" smtClean="0">
              <a:latin typeface="+mn-lt"/>
            </a:endParaRPr>
          </a:p>
          <a:p>
            <a:pPr marL="0" marR="0" lvl="0" indent="0" algn="just" defTabSz="914400" eaLnBrk="1" fontAlgn="auto" latinLnBrk="0" hangingPunct="1">
              <a:lnSpc>
                <a:spcPct val="100000"/>
              </a:lnSpc>
              <a:spcBef>
                <a:spcPts val="0"/>
              </a:spcBef>
              <a:spcAft>
                <a:spcPts val="0"/>
              </a:spcAft>
              <a:buClrTx/>
              <a:buSzTx/>
              <a:buFont typeface="Wingdings" pitchFamily="2" charset="2"/>
              <a:buChar char="§"/>
              <a:tabLst/>
              <a:defRPr/>
            </a:pPr>
            <a:r>
              <a:rPr lang="ru-RU" sz="1400" b="1" dirty="0" smtClean="0">
                <a:latin typeface="+mn-lt"/>
              </a:rPr>
              <a:t>От </a:t>
            </a:r>
            <a:r>
              <a:rPr lang="ru-RU" sz="1400" b="1" dirty="0">
                <a:latin typeface="+mn-lt"/>
              </a:rPr>
              <a:t>24 января 2014 г. № 33н  «</a:t>
            </a:r>
            <a:r>
              <a:rPr lang="ru-RU" sz="1400" dirty="0">
                <a:latin typeface="+mn-lt"/>
              </a:rPr>
              <a:t>Об утверждении </a:t>
            </a:r>
            <a:r>
              <a:rPr lang="ru-RU" sz="1400" b="1" dirty="0">
                <a:latin typeface="+mn-lt"/>
              </a:rPr>
              <a:t>Методики проведения специальной оценки условий труда</a:t>
            </a:r>
            <a:r>
              <a:rPr lang="ru-RU" sz="1400" dirty="0">
                <a:latin typeface="+mn-lt"/>
              </a:rPr>
              <a:t>, </a:t>
            </a:r>
            <a:r>
              <a:rPr lang="ru-RU" sz="1400" b="1" dirty="0">
                <a:latin typeface="+mn-lt"/>
              </a:rPr>
              <a:t>Классификатора вредных и (или) опасных производственных факторов</a:t>
            </a:r>
            <a:r>
              <a:rPr lang="ru-RU" sz="1400" dirty="0">
                <a:latin typeface="+mn-lt"/>
              </a:rPr>
              <a:t>, формы отчета о проведении специальной оценки условий труда и инструкции по ее заполнению»</a:t>
            </a:r>
          </a:p>
          <a:p>
            <a:pPr marL="0" marR="0" lvl="0" indent="0" algn="just" defTabSz="914400" eaLnBrk="1" fontAlgn="auto" latinLnBrk="0" hangingPunct="1">
              <a:lnSpc>
                <a:spcPct val="100000"/>
              </a:lnSpc>
              <a:spcBef>
                <a:spcPts val="0"/>
              </a:spcBef>
              <a:spcAft>
                <a:spcPts val="0"/>
              </a:spcAft>
              <a:buClrTx/>
              <a:buSzTx/>
              <a:buFont typeface="Wingdings" pitchFamily="2" charset="2"/>
              <a:buChar char="§"/>
              <a:tabLst/>
              <a:defRPr/>
            </a:pPr>
            <a:r>
              <a:rPr lang="ru-RU" sz="1400" b="1" dirty="0" smtClean="0">
                <a:latin typeface="+mn-lt"/>
              </a:rPr>
              <a:t>От </a:t>
            </a:r>
            <a:r>
              <a:rPr lang="ru-RU" sz="1400" b="1" dirty="0">
                <a:latin typeface="+mn-lt"/>
              </a:rPr>
              <a:t>7 февраля 2014 г. № 80н</a:t>
            </a:r>
            <a:r>
              <a:rPr lang="ru-RU" sz="1400" dirty="0">
                <a:latin typeface="+mn-lt"/>
              </a:rPr>
              <a:t> «О </a:t>
            </a:r>
            <a:r>
              <a:rPr lang="ru-RU" sz="1400" b="1" dirty="0">
                <a:latin typeface="+mn-lt"/>
              </a:rPr>
              <a:t>форме и порядке подачи декларации соответствия </a:t>
            </a:r>
            <a:r>
              <a:rPr lang="ru-RU" sz="1400" dirty="0">
                <a:latin typeface="+mn-lt"/>
              </a:rPr>
              <a:t>условий труда государственным нормативным требованиям охраны труда, порядке формирования и ведения реестра деклараций соответствия условий труда государственным нормативным требованиям охраны труда</a:t>
            </a:r>
            <a:r>
              <a:rPr lang="ru-RU" sz="1400" dirty="0" smtClean="0">
                <a:latin typeface="+mn-lt"/>
              </a:rPr>
              <a:t>»</a:t>
            </a:r>
            <a:r>
              <a:rPr lang="ru-RU" sz="1400" b="1" dirty="0">
                <a:latin typeface="+mn-lt"/>
              </a:rPr>
              <a:t> </a:t>
            </a:r>
            <a:endParaRPr lang="ru-RU" sz="1400" b="1" dirty="0" smtClean="0">
              <a:latin typeface="+mn-lt"/>
            </a:endParaRPr>
          </a:p>
          <a:p>
            <a:pPr marL="0" marR="0" lvl="0" indent="0" algn="just" defTabSz="914400" eaLnBrk="1" fontAlgn="auto" latinLnBrk="0" hangingPunct="1">
              <a:lnSpc>
                <a:spcPct val="100000"/>
              </a:lnSpc>
              <a:spcBef>
                <a:spcPts val="0"/>
              </a:spcBef>
              <a:spcAft>
                <a:spcPts val="0"/>
              </a:spcAft>
              <a:buClrTx/>
              <a:buSzTx/>
              <a:buFont typeface="Wingdings" pitchFamily="2" charset="2"/>
              <a:buChar char="§"/>
              <a:tabLst/>
              <a:defRPr/>
            </a:pPr>
            <a:r>
              <a:rPr lang="ru-RU" sz="1400" b="1" dirty="0" smtClean="0">
                <a:latin typeface="+mn-lt"/>
              </a:rPr>
              <a:t>От </a:t>
            </a:r>
            <a:r>
              <a:rPr lang="ru-RU" sz="1400" b="1" dirty="0">
                <a:latin typeface="+mn-lt"/>
              </a:rPr>
              <a:t>3 июля 2014 г. № 436н</a:t>
            </a:r>
            <a:r>
              <a:rPr lang="ru-RU" sz="1400" dirty="0">
                <a:latin typeface="+mn-lt"/>
              </a:rPr>
              <a:t> «Об утверждении </a:t>
            </a:r>
            <a:r>
              <a:rPr lang="ru-RU" sz="1400" b="1" dirty="0">
                <a:latin typeface="+mn-lt"/>
              </a:rPr>
              <a:t>порядка передачи результатов </a:t>
            </a:r>
            <a:r>
              <a:rPr lang="ru-RU" sz="1400" dirty="0">
                <a:latin typeface="+mn-lt"/>
              </a:rPr>
              <a:t>проведения специальной оценки условий труда</a:t>
            </a:r>
            <a:r>
              <a:rPr lang="ru-RU" sz="1400" dirty="0" smtClean="0">
                <a:latin typeface="+mn-lt"/>
              </a:rPr>
              <a:t>»</a:t>
            </a:r>
            <a:r>
              <a:rPr lang="ru-RU" sz="1400" b="1" dirty="0">
                <a:latin typeface="+mn-lt"/>
              </a:rPr>
              <a:t> </a:t>
            </a:r>
            <a:endParaRPr lang="ru-RU" sz="1400" b="1" dirty="0" smtClean="0">
              <a:latin typeface="+mn-lt"/>
            </a:endParaRPr>
          </a:p>
          <a:p>
            <a:pPr marL="0" marR="0" lvl="0" indent="0" algn="just" defTabSz="914400" eaLnBrk="1" fontAlgn="auto" latinLnBrk="0" hangingPunct="1">
              <a:lnSpc>
                <a:spcPct val="100000"/>
              </a:lnSpc>
              <a:spcBef>
                <a:spcPts val="0"/>
              </a:spcBef>
              <a:spcAft>
                <a:spcPts val="0"/>
              </a:spcAft>
              <a:buClrTx/>
              <a:buSzTx/>
              <a:buFont typeface="Wingdings" pitchFamily="2" charset="2"/>
              <a:buChar char="§"/>
              <a:tabLst/>
              <a:defRPr/>
            </a:pPr>
            <a:r>
              <a:rPr lang="ru-RU" sz="1400" b="1" dirty="0" smtClean="0">
                <a:latin typeface="+mn-lt"/>
              </a:rPr>
              <a:t>От </a:t>
            </a:r>
            <a:r>
              <a:rPr lang="ru-RU" sz="1400" b="1" dirty="0">
                <a:latin typeface="+mn-lt"/>
              </a:rPr>
              <a:t>12 августа 2014 г. 549н </a:t>
            </a:r>
            <a:r>
              <a:rPr lang="ru-RU" sz="1400" dirty="0">
                <a:latin typeface="+mn-lt"/>
              </a:rPr>
              <a:t>«Об утверждении </a:t>
            </a:r>
            <a:r>
              <a:rPr lang="ru-RU" sz="1400" b="1" dirty="0">
                <a:latin typeface="+mn-lt"/>
              </a:rPr>
              <a:t>Порядка проведения государственной экспертизы </a:t>
            </a:r>
            <a:r>
              <a:rPr lang="ru-RU" sz="1400" dirty="0">
                <a:latin typeface="+mn-lt"/>
              </a:rPr>
              <a:t>условий труда»</a:t>
            </a:r>
          </a:p>
          <a:p>
            <a:pPr marL="0" marR="0" lvl="0" indent="0" algn="just" defTabSz="914400" eaLnBrk="1" fontAlgn="auto" latinLnBrk="0" hangingPunct="1">
              <a:lnSpc>
                <a:spcPct val="100000"/>
              </a:lnSpc>
              <a:spcBef>
                <a:spcPts val="0"/>
              </a:spcBef>
              <a:spcAft>
                <a:spcPts val="0"/>
              </a:spcAft>
              <a:buClrTx/>
              <a:buSzTx/>
              <a:buFont typeface="Wingdings" pitchFamily="2" charset="2"/>
              <a:buChar char="§"/>
              <a:tabLst/>
              <a:defRPr/>
            </a:pPr>
            <a:r>
              <a:rPr lang="ru-RU" sz="1400" b="1" dirty="0">
                <a:latin typeface="+mn-lt"/>
              </a:rPr>
              <a:t> От 22 сентября 2014 г. № 652н </a:t>
            </a:r>
            <a:r>
              <a:rPr lang="ru-RU" sz="1400" dirty="0">
                <a:latin typeface="+mn-lt"/>
              </a:rPr>
              <a:t>«Об утверждении </a:t>
            </a:r>
            <a:r>
              <a:rPr lang="ru-RU" sz="1400" b="1" dirty="0">
                <a:latin typeface="+mn-lt"/>
              </a:rPr>
              <a:t>Порядка рассмотрения разногласий по вопросам проведения экспертизы качества специальной оценки условий труда,</a:t>
            </a:r>
            <a:r>
              <a:rPr lang="ru-RU" sz="1400" dirty="0">
                <a:latin typeface="+mn-lt"/>
              </a:rPr>
              <a:t> несогласия работников, профессиональных союзов, их объединений, иных уполномоченных работниками представительных органов, работодателей, их объединений, страховщиков, территориальных органов федерального органа исполнительной власти, уполномоченного на проведение федерального государственного надзора за соблюдением трудового законодательства и иных нормативных правовых актов, содержащих нормы трудового права, с результатами экспертизы качества специальной оценки условий труда</a:t>
            </a:r>
            <a:r>
              <a:rPr lang="ru-RU" sz="1400" dirty="0" smtClean="0">
                <a:latin typeface="+mn-lt"/>
              </a:rPr>
              <a:t>»</a:t>
            </a:r>
            <a:r>
              <a:rPr lang="ru-RU" sz="1400" b="1" dirty="0">
                <a:latin typeface="+mn-lt"/>
              </a:rPr>
              <a:t> </a:t>
            </a:r>
            <a:endParaRPr lang="ru-RU" sz="1400" b="1" dirty="0" smtClean="0">
              <a:latin typeface="+mn-lt"/>
            </a:endParaRPr>
          </a:p>
          <a:p>
            <a:pPr algn="just" fontAlgn="auto">
              <a:spcBef>
                <a:spcPts val="0"/>
              </a:spcBef>
              <a:spcAft>
                <a:spcPts val="0"/>
              </a:spcAft>
              <a:buFont typeface="Wingdings" pitchFamily="2" charset="2"/>
              <a:buChar char="§"/>
              <a:defRPr/>
            </a:pPr>
            <a:r>
              <a:rPr lang="ru-RU" sz="1400" dirty="0" smtClean="0"/>
              <a:t>О</a:t>
            </a:r>
            <a:r>
              <a:rPr lang="ru-RU" sz="1400" b="1" dirty="0" smtClean="0"/>
              <a:t>т 5 декабря 2014 г. № 976н </a:t>
            </a:r>
            <a:r>
              <a:rPr lang="ru-RU" sz="1400" dirty="0" smtClean="0"/>
              <a:t>«Об </a:t>
            </a:r>
            <a:r>
              <a:rPr lang="ru-RU" sz="1400" b="1" dirty="0" smtClean="0"/>
              <a:t>утверждении методики снижения класса (подкласса) условий труда </a:t>
            </a:r>
            <a:r>
              <a:rPr lang="ru-RU" sz="1400" dirty="0" smtClean="0"/>
              <a:t>при применении работниками, занятыми на работах с вредными условиями труда, эффективных средств индивидуальной защиты, прошедших обязательную сертификацию в порядке, установленном соответствующим техническим регламентом»</a:t>
            </a:r>
            <a:endParaRPr lang="ru-RU" sz="1400" b="1" dirty="0" smtClean="0">
              <a:latin typeface="+mn-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оловина рамки 9"/>
          <p:cNvSpPr/>
          <p:nvPr/>
        </p:nvSpPr>
        <p:spPr>
          <a:xfrm>
            <a:off x="827584" y="1556792"/>
            <a:ext cx="8136904" cy="3384376"/>
          </a:xfrm>
          <a:prstGeom prst="halfFram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5123" name="Заголовок 1"/>
          <p:cNvSpPr>
            <a:spLocks/>
          </p:cNvSpPr>
          <p:nvPr/>
        </p:nvSpPr>
        <p:spPr bwMode="auto">
          <a:xfrm>
            <a:off x="179512" y="332656"/>
            <a:ext cx="8856662" cy="576064"/>
          </a:xfrm>
          <a:prstGeom prst="rect">
            <a:avLst/>
          </a:prstGeom>
          <a:noFill/>
          <a:ln w="9525">
            <a:noFill/>
            <a:miter lim="800000"/>
            <a:headEnd/>
            <a:tailEnd/>
          </a:ln>
        </p:spPr>
        <p:txBody>
          <a:bodyPr anchor="ctr"/>
          <a:lstStyle/>
          <a:p>
            <a:pPr algn="ctr">
              <a:defRPr/>
            </a:pPr>
            <a:r>
              <a:rPr lang="ru-RU" b="1" dirty="0" smtClean="0">
                <a:solidFill>
                  <a:schemeClr val="tx2"/>
                </a:solidFill>
                <a:latin typeface="+mn-lt"/>
              </a:rPr>
              <a:t>УСТАНОВЛЕНИЕ ПОРЯДКА ДОПУСКА К ДЕЯТЕЛЬНОСТИ ПО ПРОВЕДЕНИЮ </a:t>
            </a:r>
          </a:p>
          <a:p>
            <a:pPr algn="ctr">
              <a:defRPr/>
            </a:pPr>
            <a:r>
              <a:rPr lang="ru-RU" b="1" dirty="0" smtClean="0">
                <a:solidFill>
                  <a:schemeClr val="tx2"/>
                </a:solidFill>
                <a:latin typeface="+mn-lt"/>
              </a:rPr>
              <a:t>СПЕЦИАЛЬНОЙ ОЦЕНКИ УСЛОВИЙ ТРУДА</a:t>
            </a:r>
            <a:endParaRPr lang="ru-RU" b="1" dirty="0">
              <a:solidFill>
                <a:schemeClr val="tx2"/>
              </a:solidFill>
              <a:latin typeface="+mn-lt"/>
            </a:endParaRPr>
          </a:p>
        </p:txBody>
      </p:sp>
      <p:sp>
        <p:nvSpPr>
          <p:cNvPr id="409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4101" name="Picture 13"/>
          <p:cNvPicPr>
            <a:picLocks noChangeAspect="1" noChangeArrowheads="1"/>
          </p:cNvPicPr>
          <p:nvPr/>
        </p:nvPicPr>
        <p:blipFill>
          <a:blip r:embed="rId2" cstate="print"/>
          <a:srcRect/>
          <a:stretch>
            <a:fillRect/>
          </a:stretch>
        </p:blipFill>
        <p:spPr bwMode="auto">
          <a:xfrm>
            <a:off x="1115616" y="6443288"/>
            <a:ext cx="1512168" cy="414712"/>
          </a:xfrm>
          <a:prstGeom prst="rect">
            <a:avLst/>
          </a:prstGeom>
          <a:noFill/>
          <a:ln w="9525">
            <a:noFill/>
            <a:miter lim="800000"/>
            <a:headEnd/>
            <a:tailEnd/>
          </a:ln>
        </p:spPr>
      </p:pic>
      <p:pic>
        <p:nvPicPr>
          <p:cNvPr id="410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4" name="Номер слайда 13"/>
          <p:cNvSpPr>
            <a:spLocks noGrp="1"/>
          </p:cNvSpPr>
          <p:nvPr>
            <p:ph type="sldNum" sz="quarter" idx="12"/>
          </p:nvPr>
        </p:nvSpPr>
        <p:spPr>
          <a:xfrm>
            <a:off x="8774113" y="6492875"/>
            <a:ext cx="369887" cy="365125"/>
          </a:xfrm>
        </p:spPr>
        <p:txBody>
          <a:bodyPr/>
          <a:lstStyle/>
          <a:p>
            <a:pPr>
              <a:defRPr/>
            </a:pPr>
            <a:fld id="{6BC1D3A3-2FB8-4E0F-811A-F828FA053F13}" type="slidenum">
              <a:rPr lang="ru-RU" sz="1600" smtClean="0">
                <a:latin typeface="Arial Black" pitchFamily="34" charset="0"/>
              </a:rPr>
              <a:pPr>
                <a:defRPr/>
              </a:pPr>
              <a:t>5</a:t>
            </a:fld>
            <a:endParaRPr lang="ru-RU" sz="1600" dirty="0">
              <a:latin typeface="Arial Black" pitchFamily="34" charset="0"/>
            </a:endParaRPr>
          </a:p>
        </p:txBody>
      </p:sp>
      <p:sp>
        <p:nvSpPr>
          <p:cNvPr id="15" name="Прямоугольник 14"/>
          <p:cNvSpPr/>
          <p:nvPr/>
        </p:nvSpPr>
        <p:spPr>
          <a:xfrm>
            <a:off x="1187624" y="1988840"/>
            <a:ext cx="7416824"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r>
              <a:rPr lang="ru-RU" sz="2000" b="1" dirty="0" smtClean="0"/>
              <a:t>Постановление Правительства Российской Федерации </a:t>
            </a:r>
            <a:br>
              <a:rPr lang="ru-RU" sz="2000" b="1" dirty="0" smtClean="0"/>
            </a:br>
            <a:r>
              <a:rPr lang="ru-RU" sz="2000" b="1" dirty="0" smtClean="0"/>
              <a:t>от 30 июня 2014 г. № 599 </a:t>
            </a:r>
            <a:r>
              <a:rPr lang="ru-RU" sz="2000" dirty="0" smtClean="0"/>
              <a:t>«</a:t>
            </a:r>
            <a:r>
              <a:rPr lang="ru-RU" sz="2000" b="0" dirty="0" smtClean="0"/>
              <a:t>О порядке</a:t>
            </a:r>
            <a:r>
              <a:rPr lang="ru-RU" sz="2000" b="1" dirty="0" smtClean="0"/>
              <a:t> допуска организаций к деятельности по проведению специальной оценки условий труда, их регистрации в реестре организаций, проводящих специальную оценку условий труда</a:t>
            </a:r>
            <a:r>
              <a:rPr lang="ru-RU" sz="2000" b="0" dirty="0" smtClean="0"/>
              <a:t>, приостановления и прекращения деятельности по проведению специальной оценки условий труда, а также формирования и ведения реестра организаций, проводящих специальную оценку условий труда»</a:t>
            </a:r>
            <a:endParaRPr lang="ru-RU"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оловина рамки 9"/>
          <p:cNvSpPr/>
          <p:nvPr/>
        </p:nvSpPr>
        <p:spPr>
          <a:xfrm>
            <a:off x="323528" y="980728"/>
            <a:ext cx="8568952" cy="1872208"/>
          </a:xfrm>
          <a:prstGeom prst="halfFram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5123" name="Заголовок 1"/>
          <p:cNvSpPr>
            <a:spLocks/>
          </p:cNvSpPr>
          <p:nvPr/>
        </p:nvSpPr>
        <p:spPr bwMode="auto">
          <a:xfrm>
            <a:off x="179512" y="332656"/>
            <a:ext cx="8856662" cy="576064"/>
          </a:xfrm>
          <a:prstGeom prst="rect">
            <a:avLst/>
          </a:prstGeom>
          <a:noFill/>
          <a:ln w="9525">
            <a:noFill/>
            <a:miter lim="800000"/>
            <a:headEnd/>
            <a:tailEnd/>
          </a:ln>
        </p:spPr>
        <p:txBody>
          <a:bodyPr anchor="ctr"/>
          <a:lstStyle/>
          <a:p>
            <a:pPr algn="ctr">
              <a:defRPr/>
            </a:pPr>
            <a:r>
              <a:rPr lang="ru-RU" b="1" dirty="0" smtClean="0">
                <a:solidFill>
                  <a:schemeClr val="tx2"/>
                </a:solidFill>
                <a:latin typeface="+mn-lt"/>
              </a:rPr>
              <a:t>ФОРМИРОВАНИЕ ПРОФЕССИОНАЛЬНОГО СООБЩЕСТВА ЭКСПЕРТОВ</a:t>
            </a:r>
            <a:endParaRPr lang="ru-RU" b="1" dirty="0">
              <a:solidFill>
                <a:schemeClr val="tx2"/>
              </a:solidFill>
              <a:latin typeface="+mn-lt"/>
            </a:endParaRPr>
          </a:p>
        </p:txBody>
      </p:sp>
      <p:sp>
        <p:nvSpPr>
          <p:cNvPr id="409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4101" name="Picture 13"/>
          <p:cNvPicPr>
            <a:picLocks noChangeAspect="1" noChangeArrowheads="1"/>
          </p:cNvPicPr>
          <p:nvPr/>
        </p:nvPicPr>
        <p:blipFill>
          <a:blip r:embed="rId2" cstate="print"/>
          <a:srcRect/>
          <a:stretch>
            <a:fillRect/>
          </a:stretch>
        </p:blipFill>
        <p:spPr bwMode="auto">
          <a:xfrm>
            <a:off x="1115616" y="6443288"/>
            <a:ext cx="1512168" cy="414712"/>
          </a:xfrm>
          <a:prstGeom prst="rect">
            <a:avLst/>
          </a:prstGeom>
          <a:noFill/>
          <a:ln w="9525">
            <a:noFill/>
            <a:miter lim="800000"/>
            <a:headEnd/>
            <a:tailEnd/>
          </a:ln>
        </p:spPr>
      </p:pic>
      <p:pic>
        <p:nvPicPr>
          <p:cNvPr id="410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4" name="Номер слайда 13"/>
          <p:cNvSpPr>
            <a:spLocks noGrp="1"/>
          </p:cNvSpPr>
          <p:nvPr>
            <p:ph type="sldNum" sz="quarter" idx="12"/>
          </p:nvPr>
        </p:nvSpPr>
        <p:spPr>
          <a:xfrm>
            <a:off x="8774113" y="6492875"/>
            <a:ext cx="369887" cy="365125"/>
          </a:xfrm>
        </p:spPr>
        <p:txBody>
          <a:bodyPr/>
          <a:lstStyle/>
          <a:p>
            <a:pPr>
              <a:defRPr/>
            </a:pPr>
            <a:fld id="{6BC1D3A3-2FB8-4E0F-811A-F828FA053F13}" type="slidenum">
              <a:rPr lang="ru-RU" sz="1600" smtClean="0">
                <a:latin typeface="Arial Black" pitchFamily="34" charset="0"/>
              </a:rPr>
              <a:pPr>
                <a:defRPr/>
              </a:pPr>
              <a:t>6</a:t>
            </a:fld>
            <a:endParaRPr lang="ru-RU" sz="1600" dirty="0">
              <a:latin typeface="Arial Black" pitchFamily="34" charset="0"/>
            </a:endParaRPr>
          </a:p>
        </p:txBody>
      </p:sp>
      <p:sp>
        <p:nvSpPr>
          <p:cNvPr id="15" name="Прямоугольник 14"/>
          <p:cNvSpPr/>
          <p:nvPr/>
        </p:nvSpPr>
        <p:spPr>
          <a:xfrm>
            <a:off x="539552" y="1196752"/>
            <a:ext cx="8208912"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r>
              <a:rPr lang="ru-RU" sz="2000" b="1" dirty="0" smtClean="0"/>
              <a:t>Постановление Правительства Российской Федерации от 3 июля 2014 г. № 614 </a:t>
            </a:r>
            <a:r>
              <a:rPr lang="ru-RU" sz="2000" dirty="0" smtClean="0"/>
              <a:t>«О </a:t>
            </a:r>
            <a:r>
              <a:rPr lang="ru-RU" sz="2000" b="0" dirty="0" smtClean="0"/>
              <a:t>порядке</a:t>
            </a:r>
            <a:r>
              <a:rPr lang="ru-RU" sz="2000" b="1" dirty="0" smtClean="0"/>
              <a:t> аттестации на право выполнения работ по специальной оценке условий труда</a:t>
            </a:r>
            <a:r>
              <a:rPr lang="ru-RU" sz="2000" dirty="0" smtClean="0"/>
              <a:t>, выдачи сертификата эксперта на право выполнения работ по специальной оценке условий труда и его аннулирования»</a:t>
            </a:r>
            <a:endParaRPr lang="ru-RU" sz="2000" dirty="0"/>
          </a:p>
        </p:txBody>
      </p:sp>
      <p:sp>
        <p:nvSpPr>
          <p:cNvPr id="13" name="Прямоугольник 12"/>
          <p:cNvSpPr/>
          <p:nvPr/>
        </p:nvSpPr>
        <p:spPr>
          <a:xfrm>
            <a:off x="539552" y="3068960"/>
            <a:ext cx="8208912" cy="329320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ru-RU" sz="1600" b="1" dirty="0" smtClean="0">
                <a:latin typeface="+mn-lt"/>
              </a:rPr>
              <a:t>Приказы Минтруда России</a:t>
            </a:r>
          </a:p>
          <a:p>
            <a:pPr lvl="0" algn="just"/>
            <a:endParaRPr lang="ru-RU" sz="1600" b="1" dirty="0" smtClean="0">
              <a:latin typeface="+mn-lt"/>
            </a:endParaRPr>
          </a:p>
          <a:p>
            <a:pPr lvl="0" algn="just">
              <a:buFont typeface="Wingdings" pitchFamily="2" charset="2"/>
              <a:buChar char="§"/>
            </a:pPr>
            <a:r>
              <a:rPr lang="ru-RU" sz="1600" b="1" dirty="0" smtClean="0">
                <a:latin typeface="+mn-lt"/>
              </a:rPr>
              <a:t>От 24 января 2014 г. № 32н</a:t>
            </a:r>
            <a:r>
              <a:rPr lang="ru-RU" sz="1600" dirty="0" smtClean="0">
                <a:latin typeface="+mn-lt"/>
              </a:rPr>
              <a:t> «Об утверждении </a:t>
            </a:r>
            <a:r>
              <a:rPr lang="ru-RU" sz="1600" b="1" dirty="0" smtClean="0">
                <a:latin typeface="+mn-lt"/>
              </a:rPr>
              <a:t>формы сертификата эксперта </a:t>
            </a:r>
            <a:r>
              <a:rPr lang="ru-RU" sz="1600" dirty="0" smtClean="0">
                <a:latin typeface="+mn-lt"/>
              </a:rPr>
              <a:t>на право выполнения работ по специальной оценке условий труда, технических требований к нему,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 проводящих специальную оценку условий труда»</a:t>
            </a:r>
          </a:p>
          <a:p>
            <a:pPr algn="just">
              <a:buFont typeface="Wingdings" pitchFamily="2" charset="2"/>
              <a:buChar char="§"/>
            </a:pPr>
            <a:r>
              <a:rPr lang="ru-RU" sz="1600" dirty="0"/>
              <a:t> </a:t>
            </a:r>
            <a:r>
              <a:rPr lang="ru-RU" sz="1600" b="1" dirty="0" smtClean="0"/>
              <a:t>От 25 июля 2014 г. № 482  «</a:t>
            </a:r>
            <a:r>
              <a:rPr lang="ru-RU" sz="1600" dirty="0" smtClean="0"/>
              <a:t>Об </a:t>
            </a:r>
            <a:r>
              <a:rPr lang="ru-RU" sz="1600" b="1" dirty="0" smtClean="0"/>
              <a:t>организации работы по проведению дистанционного тестирования лиц</a:t>
            </a:r>
            <a:r>
              <a:rPr lang="ru-RU" sz="1600" dirty="0" smtClean="0"/>
              <a:t>, </a:t>
            </a:r>
            <a:r>
              <a:rPr lang="ru-RU" sz="1600" b="1" dirty="0" smtClean="0"/>
              <a:t>претендующих на получение сертификата эксперта</a:t>
            </a:r>
            <a:r>
              <a:rPr lang="ru-RU" sz="1600" dirty="0" smtClean="0"/>
              <a:t> на право выполнения работ по специальной оценке условий труда»</a:t>
            </a:r>
          </a:p>
          <a:p>
            <a:pPr lvl="0" algn="just">
              <a:buFont typeface="Wingdings" pitchFamily="2" charset="2"/>
              <a:buChar char="§"/>
            </a:pPr>
            <a:endParaRPr lang="ru-RU" sz="1600" dirty="0" smtClean="0">
              <a:latin typeface="+mn-lt"/>
            </a:endParaRPr>
          </a:p>
          <a:p>
            <a:pPr lvl="0" algn="just"/>
            <a:endParaRPr lang="ru-RU" sz="1600" dirty="0" smtClean="0">
              <a:latin typeface="+mn-lt"/>
            </a:endParaRPr>
          </a:p>
          <a:p>
            <a:pPr lvl="0" algn="just"/>
            <a:endParaRPr lang="ru-RU" sz="1600" dirty="0">
              <a:latin typeface="+mn-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оловина рамки 9"/>
          <p:cNvSpPr/>
          <p:nvPr/>
        </p:nvSpPr>
        <p:spPr>
          <a:xfrm>
            <a:off x="323528" y="980728"/>
            <a:ext cx="8568952" cy="1872208"/>
          </a:xfrm>
          <a:prstGeom prst="halfFram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fontAlgn="auto">
              <a:spcBef>
                <a:spcPts val="0"/>
              </a:spcBef>
              <a:spcAft>
                <a:spcPts val="0"/>
              </a:spcAft>
            </a:pPr>
            <a:endParaRPr lang="ru-RU" sz="1400" b="1">
              <a:solidFill>
                <a:schemeClr val="tx1"/>
              </a:solidFill>
            </a:endParaRPr>
          </a:p>
        </p:txBody>
      </p:sp>
      <p:sp>
        <p:nvSpPr>
          <p:cNvPr id="5123" name="Заголовок 1"/>
          <p:cNvSpPr>
            <a:spLocks/>
          </p:cNvSpPr>
          <p:nvPr/>
        </p:nvSpPr>
        <p:spPr bwMode="auto">
          <a:xfrm>
            <a:off x="179512" y="260648"/>
            <a:ext cx="8856662" cy="576064"/>
          </a:xfrm>
          <a:prstGeom prst="rect">
            <a:avLst/>
          </a:prstGeom>
          <a:noFill/>
          <a:ln w="9525">
            <a:noFill/>
            <a:miter lim="800000"/>
            <a:headEnd/>
            <a:tailEnd/>
          </a:ln>
        </p:spPr>
        <p:txBody>
          <a:bodyPr anchor="ctr"/>
          <a:lstStyle/>
          <a:p>
            <a:pPr algn="ctr">
              <a:defRPr/>
            </a:pPr>
            <a:r>
              <a:rPr lang="ru-RU" b="1" dirty="0" smtClean="0">
                <a:solidFill>
                  <a:schemeClr val="tx2"/>
                </a:solidFill>
                <a:latin typeface="+mn-lt"/>
              </a:rPr>
              <a:t>УЧЕТ ОСОБЕННОСТЕЙ ПРОВЕДЕНИЯ СПЕЦИАЛЬНОЙ ОЦЕНКИ УСЛОВИЙ ТРУДА В ОРГНИЗАЦИЯХ ОТДЕЛЬНЫХ ВИДОВ ДЕЯТЕЛЬНОСТИ </a:t>
            </a:r>
            <a:endParaRPr lang="ru-RU" b="1" dirty="0">
              <a:solidFill>
                <a:schemeClr val="tx2"/>
              </a:solidFill>
              <a:latin typeface="+mn-lt"/>
            </a:endParaRPr>
          </a:p>
        </p:txBody>
      </p:sp>
      <p:sp>
        <p:nvSpPr>
          <p:cNvPr id="409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4101" name="Picture 13"/>
          <p:cNvPicPr>
            <a:picLocks noChangeAspect="1" noChangeArrowheads="1"/>
          </p:cNvPicPr>
          <p:nvPr/>
        </p:nvPicPr>
        <p:blipFill>
          <a:blip r:embed="rId2" cstate="print"/>
          <a:srcRect/>
          <a:stretch>
            <a:fillRect/>
          </a:stretch>
        </p:blipFill>
        <p:spPr bwMode="auto">
          <a:xfrm>
            <a:off x="1115616" y="6443288"/>
            <a:ext cx="1512168" cy="414712"/>
          </a:xfrm>
          <a:prstGeom prst="rect">
            <a:avLst/>
          </a:prstGeom>
          <a:noFill/>
          <a:ln w="9525">
            <a:noFill/>
            <a:miter lim="800000"/>
            <a:headEnd/>
            <a:tailEnd/>
          </a:ln>
        </p:spPr>
      </p:pic>
      <p:pic>
        <p:nvPicPr>
          <p:cNvPr id="410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4" name="Номер слайда 13"/>
          <p:cNvSpPr>
            <a:spLocks noGrp="1"/>
          </p:cNvSpPr>
          <p:nvPr>
            <p:ph type="sldNum" sz="quarter" idx="12"/>
          </p:nvPr>
        </p:nvSpPr>
        <p:spPr>
          <a:xfrm>
            <a:off x="8774113" y="6492875"/>
            <a:ext cx="369887" cy="365125"/>
          </a:xfrm>
        </p:spPr>
        <p:txBody>
          <a:bodyPr/>
          <a:lstStyle/>
          <a:p>
            <a:pPr>
              <a:defRPr/>
            </a:pPr>
            <a:fld id="{6BC1D3A3-2FB8-4E0F-811A-F828FA053F13}" type="slidenum">
              <a:rPr lang="ru-RU" sz="1600" smtClean="0">
                <a:latin typeface="Arial Black" pitchFamily="34" charset="0"/>
              </a:rPr>
              <a:pPr>
                <a:defRPr/>
              </a:pPr>
              <a:t>7</a:t>
            </a:fld>
            <a:endParaRPr lang="ru-RU" sz="1600" dirty="0">
              <a:latin typeface="Arial Black" pitchFamily="34" charset="0"/>
            </a:endParaRPr>
          </a:p>
        </p:txBody>
      </p:sp>
      <p:sp>
        <p:nvSpPr>
          <p:cNvPr id="15" name="Прямоугольник 14"/>
          <p:cNvSpPr/>
          <p:nvPr/>
        </p:nvSpPr>
        <p:spPr>
          <a:xfrm>
            <a:off x="539552" y="1196752"/>
            <a:ext cx="8208912" cy="163121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r>
              <a:rPr lang="ru-RU" sz="2000" b="1" dirty="0" smtClean="0"/>
              <a:t>Постановление Правительства Российской Федерации </a:t>
            </a:r>
            <a:br>
              <a:rPr lang="ru-RU" sz="2000" b="1" dirty="0" smtClean="0"/>
            </a:br>
            <a:r>
              <a:rPr lang="ru-RU" sz="2000" b="1" dirty="0" smtClean="0"/>
              <a:t>от 14 апреля 2014 г. № 290 </a:t>
            </a:r>
            <a:r>
              <a:rPr lang="ru-RU" sz="2000" dirty="0" smtClean="0"/>
              <a:t>«Об утверждении </a:t>
            </a:r>
            <a:r>
              <a:rPr lang="ru-RU" sz="2000" b="1" dirty="0" smtClean="0"/>
              <a:t>Перечня рабочих</a:t>
            </a:r>
            <a:r>
              <a:rPr lang="ru-RU" sz="2000" dirty="0" smtClean="0"/>
              <a:t> мест в организациях, </a:t>
            </a:r>
            <a:r>
              <a:rPr lang="ru-RU" sz="2000" b="1" dirty="0" smtClean="0"/>
              <a:t>осуществляющих отдельные виды деятельности</a:t>
            </a:r>
            <a:r>
              <a:rPr lang="ru-RU" sz="2000" dirty="0" smtClean="0"/>
              <a:t>, в отношении которых специальная оценка условий труда проводится с учетом особенностей»</a:t>
            </a:r>
            <a:endParaRPr lang="ru-RU" sz="2000" dirty="0"/>
          </a:p>
        </p:txBody>
      </p:sp>
      <p:sp>
        <p:nvSpPr>
          <p:cNvPr id="13" name="Прямоугольник 12"/>
          <p:cNvSpPr/>
          <p:nvPr/>
        </p:nvSpPr>
        <p:spPr>
          <a:xfrm>
            <a:off x="539552" y="3068961"/>
            <a:ext cx="8208912"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ru-RU" sz="1600" b="1" dirty="0" smtClean="0">
                <a:latin typeface="+mn-lt"/>
              </a:rPr>
              <a:t>Приказы Минтруда России</a:t>
            </a:r>
          </a:p>
          <a:p>
            <a:pPr algn="just">
              <a:buFont typeface="Wingdings" pitchFamily="2" charset="2"/>
              <a:buChar char="§"/>
            </a:pPr>
            <a:r>
              <a:rPr lang="ru-RU" sz="1600" b="1" dirty="0" smtClean="0"/>
              <a:t> От 14 ноября 2014 г. №  882н </a:t>
            </a:r>
            <a:r>
              <a:rPr lang="ru-RU" sz="1600" b="0" dirty="0" smtClean="0"/>
              <a:t>«Об утверждении особенностей проведения специальной оценки условий труда на рабочих местах работников, перечень профессий и должностей которых утвержден постановлением Правительства Российской Федерации от </a:t>
            </a:r>
            <a:br>
              <a:rPr lang="ru-RU" sz="1600" b="0" dirty="0" smtClean="0"/>
            </a:br>
            <a:r>
              <a:rPr lang="ru-RU" sz="1600" b="0" dirty="0" smtClean="0"/>
              <a:t>28 апреля 2007 г. № 252» (работники культуры)</a:t>
            </a:r>
          </a:p>
          <a:p>
            <a:pPr algn="just">
              <a:buFont typeface="Wingdings" pitchFamily="2" charset="2"/>
              <a:buChar char="§"/>
            </a:pPr>
            <a:r>
              <a:rPr lang="ru-RU" sz="1600" dirty="0"/>
              <a:t> </a:t>
            </a:r>
            <a:r>
              <a:rPr lang="ru-RU" sz="1600" b="1" dirty="0" smtClean="0"/>
              <a:t>От 3 декабря 2014 г. № 969н </a:t>
            </a:r>
            <a:r>
              <a:rPr lang="ru-RU" sz="1600" dirty="0" smtClean="0"/>
              <a:t>«Об утверждении особенностей проведения специальной оценки условий труда на рабочих местах членов экипажей морских судов, судов внутреннего плавания и рыбопромысловых судов»</a:t>
            </a:r>
          </a:p>
          <a:p>
            <a:pPr lvl="0" algn="just">
              <a:buFont typeface="Wingdings" pitchFamily="2" charset="2"/>
              <a:buChar char="§"/>
            </a:pPr>
            <a:r>
              <a:rPr lang="ru-RU" sz="1600" dirty="0" smtClean="0"/>
              <a:t> Минтрудом России ведется разработка </a:t>
            </a:r>
            <a:r>
              <a:rPr lang="ru-RU" sz="1600" b="1" dirty="0" smtClean="0"/>
              <a:t>8 </a:t>
            </a:r>
            <a:r>
              <a:rPr lang="ru-RU" sz="1600" dirty="0" smtClean="0"/>
              <a:t>проектов приказов, 3 проекта приказа Минтруда России готовятся к утверждению, 2 проекта приказа Минтруда России проходят общественное обсуждение в рамках ОРВ, ведется разработка 3 проектов приказов Минтруда России</a:t>
            </a:r>
            <a:endParaRPr lang="ru-RU" sz="1600" dirty="0">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p:cNvSpPr>
          <p:nvPr/>
        </p:nvSpPr>
        <p:spPr bwMode="auto">
          <a:xfrm>
            <a:off x="287338" y="331788"/>
            <a:ext cx="8856662" cy="648940"/>
          </a:xfrm>
          <a:prstGeom prst="rect">
            <a:avLst/>
          </a:prstGeom>
          <a:noFill/>
          <a:ln w="9525">
            <a:noFill/>
            <a:miter lim="800000"/>
            <a:headEnd/>
            <a:tailEnd/>
          </a:ln>
        </p:spPr>
        <p:txBody>
          <a:bodyPr anchor="ctr"/>
          <a:lstStyle/>
          <a:p>
            <a:pPr algn="ctr">
              <a:defRPr/>
            </a:pPr>
            <a:r>
              <a:rPr lang="ru-RU" b="1" dirty="0">
                <a:solidFill>
                  <a:schemeClr val="tx2"/>
                </a:solidFill>
                <a:latin typeface="+mn-lt"/>
              </a:rPr>
              <a:t>ФОРМИРОВАНИЕ НОРМАТИВНОЙ ПРАВОВОЙ БАЗЫ ДЛЯ РЕАЛИЗАЦИИ ФЕДЕРАЛЬНОГО ЗАКОНА «О СПЕЦИАЛЬНОЙ ОЦЕНКЕ УСЛОВИЙ ТРУДА»</a:t>
            </a:r>
          </a:p>
        </p:txBody>
      </p:sp>
      <p:sp>
        <p:nvSpPr>
          <p:cNvPr id="4099"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4101"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pic>
        <p:nvPicPr>
          <p:cNvPr id="410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4" name="Номер слайда 13"/>
          <p:cNvSpPr>
            <a:spLocks noGrp="1"/>
          </p:cNvSpPr>
          <p:nvPr>
            <p:ph type="sldNum" sz="quarter" idx="12"/>
          </p:nvPr>
        </p:nvSpPr>
        <p:spPr>
          <a:xfrm>
            <a:off x="8774113" y="6492875"/>
            <a:ext cx="369887" cy="365125"/>
          </a:xfrm>
        </p:spPr>
        <p:txBody>
          <a:bodyPr/>
          <a:lstStyle/>
          <a:p>
            <a:pPr>
              <a:defRPr/>
            </a:pPr>
            <a:fld id="{6BC1D3A3-2FB8-4E0F-811A-F828FA053F13}" type="slidenum">
              <a:rPr lang="ru-RU" sz="1600" smtClean="0">
                <a:latin typeface="Arial Black" pitchFamily="34" charset="0"/>
              </a:rPr>
              <a:pPr>
                <a:defRPr/>
              </a:pPr>
              <a:t>8</a:t>
            </a:fld>
            <a:endParaRPr lang="ru-RU" sz="1600" dirty="0">
              <a:latin typeface="Arial Black" pitchFamily="34" charset="0"/>
            </a:endParaRPr>
          </a:p>
        </p:txBody>
      </p:sp>
      <p:sp>
        <p:nvSpPr>
          <p:cNvPr id="10" name="Скругленный прямоугольник 9"/>
          <p:cNvSpPr/>
          <p:nvPr/>
        </p:nvSpPr>
        <p:spPr>
          <a:xfrm>
            <a:off x="323528" y="2420888"/>
            <a:ext cx="8640763" cy="1871142"/>
          </a:xfrm>
          <a:prstGeom prst="roundRect">
            <a:avLst/>
          </a:prstGeom>
          <a:ln/>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ru-RU" sz="2000" dirty="0" smtClean="0">
              <a:solidFill>
                <a:srgbClr val="0070C0"/>
              </a:solidFill>
            </a:endParaRPr>
          </a:p>
          <a:p>
            <a:pPr algn="ctr">
              <a:defRPr/>
            </a:pPr>
            <a:r>
              <a:rPr lang="ru-RU" sz="2000" dirty="0" smtClean="0">
                <a:solidFill>
                  <a:srgbClr val="0070C0"/>
                </a:solidFill>
              </a:rPr>
              <a:t>Принято </a:t>
            </a:r>
            <a:r>
              <a:rPr lang="ru-RU" sz="2000" b="1" dirty="0">
                <a:solidFill>
                  <a:srgbClr val="0070C0"/>
                </a:solidFill>
              </a:rPr>
              <a:t>4 постановления</a:t>
            </a:r>
            <a:r>
              <a:rPr lang="ru-RU" sz="2000" dirty="0">
                <a:solidFill>
                  <a:srgbClr val="0070C0"/>
                </a:solidFill>
              </a:rPr>
              <a:t> </a:t>
            </a:r>
            <a:r>
              <a:rPr lang="ru-RU" sz="2000" b="1" dirty="0">
                <a:solidFill>
                  <a:srgbClr val="0070C0"/>
                </a:solidFill>
              </a:rPr>
              <a:t>Правительства Российской Федерации и </a:t>
            </a:r>
            <a:br>
              <a:rPr lang="ru-RU" sz="2000" b="1" dirty="0">
                <a:solidFill>
                  <a:srgbClr val="0070C0"/>
                </a:solidFill>
              </a:rPr>
            </a:br>
            <a:r>
              <a:rPr lang="ru-RU" sz="2000" b="1" dirty="0" smtClean="0">
                <a:solidFill>
                  <a:srgbClr val="0070C0"/>
                </a:solidFill>
              </a:rPr>
              <a:t>14 </a:t>
            </a:r>
            <a:r>
              <a:rPr lang="ru-RU" sz="2000" b="1" dirty="0">
                <a:solidFill>
                  <a:srgbClr val="0070C0"/>
                </a:solidFill>
              </a:rPr>
              <a:t>приказов</a:t>
            </a:r>
            <a:r>
              <a:rPr lang="ru-RU" sz="2000" dirty="0">
                <a:solidFill>
                  <a:srgbClr val="0070C0"/>
                </a:solidFill>
              </a:rPr>
              <a:t> Минтруда России, требуется принятие </a:t>
            </a:r>
            <a:r>
              <a:rPr lang="ru-RU" sz="2000" b="1" dirty="0" smtClean="0">
                <a:solidFill>
                  <a:srgbClr val="0070C0"/>
                </a:solidFill>
              </a:rPr>
              <a:t>10</a:t>
            </a:r>
            <a:endParaRPr lang="ru-RU" sz="2000" b="1" dirty="0">
              <a:solidFill>
                <a:srgbClr val="0070C0"/>
              </a:solidFill>
            </a:endParaRPr>
          </a:p>
          <a:p>
            <a:pPr algn="ctr">
              <a:defRPr/>
            </a:pPr>
            <a:r>
              <a:rPr lang="ru-RU" sz="2000" b="1" dirty="0">
                <a:solidFill>
                  <a:srgbClr val="0070C0"/>
                </a:solidFill>
              </a:rPr>
              <a:t> приказов</a:t>
            </a:r>
            <a:r>
              <a:rPr lang="ru-RU" sz="2000" dirty="0">
                <a:solidFill>
                  <a:srgbClr val="0070C0"/>
                </a:solidFill>
              </a:rPr>
              <a:t> Минтруда </a:t>
            </a:r>
            <a:r>
              <a:rPr lang="ru-RU" sz="2000" dirty="0" smtClean="0">
                <a:solidFill>
                  <a:srgbClr val="0070C0"/>
                </a:solidFill>
              </a:rPr>
              <a:t>России</a:t>
            </a:r>
          </a:p>
          <a:p>
            <a:pPr algn="ctr">
              <a:defRPr/>
            </a:pPr>
            <a:endParaRPr lang="ru-RU" sz="2000" dirty="0">
              <a:solidFill>
                <a:srgbClr val="0070C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Номер слайда 3"/>
          <p:cNvSpPr>
            <a:spLocks noGrp="1"/>
          </p:cNvSpPr>
          <p:nvPr>
            <p:ph type="sldNum" sz="quarter" idx="12"/>
          </p:nvPr>
        </p:nvSpPr>
        <p:spPr bwMode="auto">
          <a:xfrm>
            <a:off x="8701088" y="6492875"/>
            <a:ext cx="442912" cy="365125"/>
          </a:xfrm>
          <a:noFill/>
          <a:ln>
            <a:miter lim="800000"/>
            <a:headEnd/>
            <a:tailEnd/>
          </a:ln>
        </p:spPr>
        <p:txBody>
          <a:bodyPr wrap="square" numCol="1" anchorCtr="0" compatLnSpc="1">
            <a:prstTxWarp prst="textNoShape">
              <a:avLst/>
            </a:prstTxWarp>
          </a:bodyPr>
          <a:lstStyle/>
          <a:p>
            <a:pPr fontAlgn="base">
              <a:spcBef>
                <a:spcPct val="20000"/>
              </a:spcBef>
              <a:spcAft>
                <a:spcPct val="0"/>
              </a:spcAft>
            </a:pPr>
            <a:fld id="{506C316B-20C8-44DE-854B-B134D9535506}" type="slidenum">
              <a:rPr lang="ru-RU" sz="1600" b="1" smtClean="0">
                <a:solidFill>
                  <a:srgbClr val="626262"/>
                </a:solidFill>
                <a:latin typeface="Arial Black" pitchFamily="34" charset="0"/>
                <a:cs typeface="Arial" pitchFamily="34" charset="0"/>
              </a:rPr>
              <a:pPr fontAlgn="base">
                <a:spcBef>
                  <a:spcPct val="20000"/>
                </a:spcBef>
                <a:spcAft>
                  <a:spcPct val="0"/>
                </a:spcAft>
              </a:pPr>
              <a:t>9</a:t>
            </a:fld>
            <a:endParaRPr lang="ru-RU" sz="1600" b="1" smtClean="0">
              <a:solidFill>
                <a:srgbClr val="626262"/>
              </a:solidFill>
              <a:latin typeface="Arial Black" pitchFamily="34" charset="0"/>
              <a:cs typeface="Arial" pitchFamily="34" charset="0"/>
            </a:endParaRPr>
          </a:p>
        </p:txBody>
      </p:sp>
      <p:sp>
        <p:nvSpPr>
          <p:cNvPr id="5" name="Заголовок 1"/>
          <p:cNvSpPr>
            <a:spLocks noGrp="1"/>
          </p:cNvSpPr>
          <p:nvPr>
            <p:ph type="title"/>
          </p:nvPr>
        </p:nvSpPr>
        <p:spPr>
          <a:xfrm>
            <a:off x="250825" y="274638"/>
            <a:ext cx="8642350" cy="706437"/>
          </a:xfrm>
        </p:spPr>
        <p:txBody>
          <a:bodyPr/>
          <a:lstStyle/>
          <a:p>
            <a:pPr>
              <a:defRPr/>
            </a:pPr>
            <a:r>
              <a:rPr lang="ru-RU" sz="2300" b="1" dirty="0" smtClean="0">
                <a:solidFill>
                  <a:schemeClr val="tx2"/>
                </a:solidFill>
                <a:latin typeface="+mn-lt"/>
              </a:rPr>
              <a:t>МЕТОДИКА ПРОВЕДЕНИЯ СПЕЦИАЛЬНОЙ ОЦЕНКИ УСЛОВИЙ ТРУДА</a:t>
            </a:r>
            <a:endParaRPr lang="ru-RU" sz="2300" b="1" dirty="0">
              <a:solidFill>
                <a:schemeClr val="tx2"/>
              </a:solidFill>
              <a:latin typeface="+mn-lt"/>
            </a:endParaRPr>
          </a:p>
        </p:txBody>
      </p:sp>
      <p:pic>
        <p:nvPicPr>
          <p:cNvPr id="9220" name="Picture 13"/>
          <p:cNvPicPr>
            <a:picLocks noChangeAspect="1" noChangeArrowheads="1"/>
          </p:cNvPicPr>
          <p:nvPr/>
        </p:nvPicPr>
        <p:blipFill>
          <a:blip r:embed="rId2" cstate="print"/>
          <a:srcRect/>
          <a:stretch>
            <a:fillRect/>
          </a:stretch>
        </p:blipFill>
        <p:spPr bwMode="auto">
          <a:xfrm>
            <a:off x="900113" y="6364288"/>
            <a:ext cx="1800225" cy="493712"/>
          </a:xfrm>
          <a:prstGeom prst="rect">
            <a:avLst/>
          </a:prstGeom>
          <a:noFill/>
          <a:ln w="9525">
            <a:noFill/>
            <a:miter lim="800000"/>
            <a:headEnd/>
            <a:tailEnd/>
          </a:ln>
        </p:spPr>
      </p:pic>
      <p:sp>
        <p:nvSpPr>
          <p:cNvPr id="9221" name="Прямоугольник 7"/>
          <p:cNvSpPr>
            <a:spLocks noChangeArrowheads="1"/>
          </p:cNvSpPr>
          <p:nvPr/>
        </p:nvSpPr>
        <p:spPr bwMode="auto">
          <a:xfrm>
            <a:off x="2700338" y="6742113"/>
            <a:ext cx="3930650" cy="115887"/>
          </a:xfrm>
          <a:prstGeom prst="rect">
            <a:avLst/>
          </a:prstGeom>
          <a:gradFill rotWithShape="1">
            <a:gsLst>
              <a:gs pos="0">
                <a:srgbClr val="003C73">
                  <a:alpha val="60001"/>
                </a:srgbClr>
              </a:gs>
              <a:gs pos="100000">
                <a:srgbClr val="001C35">
                  <a:alpha val="79999"/>
                </a:srgbClr>
              </a:gs>
            </a:gsLst>
            <a:lin ang="5400000" scaled="1"/>
          </a:gradFill>
          <a:ln w="25400" algn="ctr">
            <a:noFill/>
            <a:miter lim="800000"/>
            <a:headEnd/>
            <a:tailEnd/>
          </a:ln>
        </p:spPr>
        <p:txBody>
          <a:bodyPr anchor="ctr"/>
          <a:lstStyle/>
          <a:p>
            <a:pPr algn="ctr"/>
            <a:endParaRPr lang="ru-RU" sz="1400" b="1">
              <a:solidFill>
                <a:srgbClr val="FFFFFF"/>
              </a:solidFill>
              <a:latin typeface="Calibri" pitchFamily="34" charset="0"/>
            </a:endParaRPr>
          </a:p>
        </p:txBody>
      </p:sp>
      <p:pic>
        <p:nvPicPr>
          <p:cNvPr id="9222" name="Picture 14"/>
          <p:cNvPicPr>
            <a:picLocks noChangeAspect="1" noChangeArrowheads="1"/>
          </p:cNvPicPr>
          <p:nvPr/>
        </p:nvPicPr>
        <p:blipFill>
          <a:blip r:embed="rId3" cstate="print"/>
          <a:srcRect/>
          <a:stretch>
            <a:fillRect/>
          </a:stretch>
        </p:blipFill>
        <p:spPr bwMode="auto">
          <a:xfrm>
            <a:off x="911225" y="0"/>
            <a:ext cx="1428750" cy="114300"/>
          </a:xfrm>
          <a:prstGeom prst="rect">
            <a:avLst/>
          </a:prstGeom>
          <a:noFill/>
          <a:ln w="9525">
            <a:noFill/>
            <a:miter lim="800000"/>
            <a:headEnd/>
            <a:tailEnd/>
          </a:ln>
        </p:spPr>
      </p:pic>
      <p:sp>
        <p:nvSpPr>
          <p:cNvPr id="12" name="Прямоугольник 11"/>
          <p:cNvSpPr/>
          <p:nvPr/>
        </p:nvSpPr>
        <p:spPr>
          <a:xfrm>
            <a:off x="6588125" y="6742113"/>
            <a:ext cx="71438" cy="11588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400" b="1" dirty="0"/>
          </a:p>
        </p:txBody>
      </p:sp>
      <p:pic>
        <p:nvPicPr>
          <p:cNvPr id="9224" name="Picture 2" descr="Молодой деловой человек, рисование галочку в окне на стеклян…"/>
          <p:cNvPicPr>
            <a:picLocks noChangeAspect="1" noChangeArrowheads="1"/>
          </p:cNvPicPr>
          <p:nvPr/>
        </p:nvPicPr>
        <p:blipFill>
          <a:blip r:embed="rId4" cstate="print"/>
          <a:srcRect/>
          <a:stretch>
            <a:fillRect/>
          </a:stretch>
        </p:blipFill>
        <p:spPr bwMode="auto">
          <a:xfrm>
            <a:off x="0" y="620713"/>
            <a:ext cx="2916238" cy="2187575"/>
          </a:xfrm>
          <a:prstGeom prst="rect">
            <a:avLst/>
          </a:prstGeom>
          <a:noFill/>
          <a:ln w="9525">
            <a:noFill/>
            <a:miter lim="800000"/>
            <a:headEnd/>
            <a:tailEnd/>
          </a:ln>
        </p:spPr>
      </p:pic>
      <p:sp>
        <p:nvSpPr>
          <p:cNvPr id="11" name="TextBox 10"/>
          <p:cNvSpPr txBox="1"/>
          <p:nvPr/>
        </p:nvSpPr>
        <p:spPr>
          <a:xfrm>
            <a:off x="1116013" y="2636838"/>
            <a:ext cx="7416800" cy="230822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just">
              <a:defRPr/>
            </a:pPr>
            <a:r>
              <a:rPr lang="ru-RU" sz="2400" b="1" dirty="0">
                <a:solidFill>
                  <a:schemeClr val="tx1"/>
                </a:solidFill>
              </a:rPr>
              <a:t>Методика проведения специальной оценки условий труда</a:t>
            </a:r>
            <a:r>
              <a:rPr lang="ru-RU" sz="2400" dirty="0">
                <a:solidFill>
                  <a:schemeClr val="tx1"/>
                </a:solidFill>
              </a:rPr>
              <a:t>, </a:t>
            </a:r>
            <a:r>
              <a:rPr lang="ru-RU" sz="2400" b="1" dirty="0">
                <a:solidFill>
                  <a:schemeClr val="tx1"/>
                </a:solidFill>
              </a:rPr>
              <a:t>Классификатор вредных и (или) опасных производственных факторов</a:t>
            </a:r>
            <a:r>
              <a:rPr lang="ru-RU" sz="2400" dirty="0">
                <a:solidFill>
                  <a:schemeClr val="tx1"/>
                </a:solidFill>
              </a:rPr>
              <a:t>, форма отчета о проведении специальной оценки условий труда и инструкция по ее заполнению, утверждены </a:t>
            </a:r>
            <a:r>
              <a:rPr lang="ru-RU" sz="2400" b="1" dirty="0">
                <a:solidFill>
                  <a:schemeClr val="tx1"/>
                </a:solidFill>
              </a:rPr>
              <a:t>приказом Минтруда России от 24 января 2014 г. № 33н</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tlCol="0" anchor="ctr"/>
      <a:lstStyle>
        <a:defPPr algn="ctr" fontAlgn="auto">
          <a:spcBef>
            <a:spcPts val="0"/>
          </a:spcBef>
          <a:spcAft>
            <a:spcPts val="0"/>
          </a:spcAft>
          <a:defRPr sz="1400" b="1"/>
        </a:defPPr>
      </a:lstStyle>
      <a:style>
        <a:lnRef idx="1">
          <a:schemeClr val="accent2"/>
        </a:lnRef>
        <a:fillRef idx="2">
          <a:schemeClr val="accent2"/>
        </a:fillRef>
        <a:effectRef idx="1">
          <a:schemeClr val="accent2"/>
        </a:effectRef>
        <a:fontRef idx="minor">
          <a:schemeClr val="dk1"/>
        </a:fontRef>
      </a:style>
    </a:sp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15952</TotalTime>
  <Words>1091</Words>
  <Application>Microsoft Office PowerPoint</Application>
  <PresentationFormat>Экран (4:3)</PresentationFormat>
  <Paragraphs>121</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ФОРМИРОВАНИЕ ПРАВОВЫХ ИНСТИТУТОВ СПЕЦИАЛЬНОЙ  ОЦЕНКИ УСЛОВИЙ ТРУДА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МЕТОДИКА ПРОВЕДЕНИЯ СПЕЦИАЛЬНОЙ ОЦЕНКИ УСЛОВИЙ ТРУДА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RahmatulinVD</dc:creator>
  <cp:lastModifiedBy>Игорь Волошин</cp:lastModifiedBy>
  <cp:revision>1579</cp:revision>
  <dcterms:created xsi:type="dcterms:W3CDTF">2012-09-14T15:26:24Z</dcterms:created>
  <dcterms:modified xsi:type="dcterms:W3CDTF">2014-12-11T06:48:04Z</dcterms:modified>
</cp:coreProperties>
</file>