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5" r:id="rId3"/>
    <p:sldId id="278" r:id="rId4"/>
    <p:sldId id="277" r:id="rId5"/>
    <p:sldId id="279" r:id="rId6"/>
    <p:sldId id="280" r:id="rId7"/>
    <p:sldId id="281" r:id="rId8"/>
    <p:sldId id="282" r:id="rId9"/>
    <p:sldId id="283" r:id="rId10"/>
    <p:sldId id="260" r:id="rId11"/>
    <p:sldId id="261" r:id="rId12"/>
    <p:sldId id="263" r:id="rId13"/>
    <p:sldId id="266" r:id="rId14"/>
    <p:sldId id="284" r:id="rId15"/>
    <p:sldId id="267" r:id="rId16"/>
    <p:sldId id="269" r:id="rId17"/>
  </p:sldIdLst>
  <p:sldSz cx="9144000" cy="6858000" type="screen4x3"/>
  <p:notesSz cx="6669088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076EF-DB2A-4852-9765-CD4E2B2AE074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AD23B341-530C-44DE-AB0C-1474342CEA33}">
      <dgm:prSet phldrT="[Текст]" custT="1"/>
      <dgm:spPr/>
      <dgm:t>
        <a:bodyPr/>
        <a:lstStyle/>
        <a:p>
          <a:r>
            <a:rPr lang="ru-RU" sz="1800" dirty="0" smtClean="0"/>
            <a:t>На момент вступления в сиу Федерального закона в реестре аккредитованных аттестующих числилось 961 таких организаций.</a:t>
          </a:r>
          <a:endParaRPr lang="ru-RU" sz="1800" dirty="0"/>
        </a:p>
      </dgm:t>
    </dgm:pt>
    <dgm:pt modelId="{21EF3E5C-7162-4630-B483-6613234D0C19}" type="parTrans" cxnId="{80CCBD16-5F5F-46D1-9DD9-4BB9B5D43A4C}">
      <dgm:prSet/>
      <dgm:spPr/>
      <dgm:t>
        <a:bodyPr/>
        <a:lstStyle/>
        <a:p>
          <a:endParaRPr lang="ru-RU"/>
        </a:p>
      </dgm:t>
    </dgm:pt>
    <dgm:pt modelId="{9C13EF0C-D1CB-4EF0-8E0B-7618B78F47D1}" type="sibTrans" cxnId="{80CCBD16-5F5F-46D1-9DD9-4BB9B5D43A4C}">
      <dgm:prSet/>
      <dgm:spPr/>
      <dgm:t>
        <a:bodyPr/>
        <a:lstStyle/>
        <a:p>
          <a:endParaRPr lang="ru-RU" dirty="0"/>
        </a:p>
      </dgm:t>
    </dgm:pt>
    <dgm:pt modelId="{C04ABB8C-C2A4-4096-96F3-F36876C745C9}">
      <dgm:prSet phldrT="[Текст]" custT="1"/>
      <dgm:spPr/>
      <dgm:t>
        <a:bodyPr/>
        <a:lstStyle/>
        <a:p>
          <a:r>
            <a:rPr lang="ru-RU" sz="1800" dirty="0" smtClean="0"/>
            <a:t>В 2014 году истекает срок аттестата аккредитации у 118 организаций, </a:t>
          </a:r>
        </a:p>
        <a:p>
          <a:r>
            <a:rPr lang="ru-RU" sz="1800" dirty="0" smtClean="0"/>
            <a:t>в 2015 году у 201 организации.</a:t>
          </a:r>
          <a:endParaRPr lang="ru-RU" sz="1800" dirty="0"/>
        </a:p>
      </dgm:t>
    </dgm:pt>
    <dgm:pt modelId="{F8269D25-7BA0-4D3A-BF46-D3C2A23122B3}" type="parTrans" cxnId="{AFD09B7C-FD7C-46BB-B8FA-6F6BA8ABDE22}">
      <dgm:prSet/>
      <dgm:spPr/>
      <dgm:t>
        <a:bodyPr/>
        <a:lstStyle/>
        <a:p>
          <a:endParaRPr lang="ru-RU"/>
        </a:p>
      </dgm:t>
    </dgm:pt>
    <dgm:pt modelId="{986D1367-B9BE-415E-957E-F8BCEB9292A8}" type="sibTrans" cxnId="{AFD09B7C-FD7C-46BB-B8FA-6F6BA8ABDE22}">
      <dgm:prSet/>
      <dgm:spPr/>
      <dgm:t>
        <a:bodyPr/>
        <a:lstStyle/>
        <a:p>
          <a:endParaRPr lang="ru-RU" dirty="0"/>
        </a:p>
      </dgm:t>
    </dgm:pt>
    <dgm:pt modelId="{D403FE03-6EB8-41E1-A8FB-3BAA2A04E14A}">
      <dgm:prSet phldrT="[Текст]" custT="1"/>
      <dgm:spPr/>
      <dgm:t>
        <a:bodyPr/>
        <a:lstStyle/>
        <a:p>
          <a:r>
            <a:rPr lang="ru-RU" sz="1600" dirty="0" smtClean="0"/>
            <a:t>На 9 декабря 2014 года приостановлена деятельность  91 организаций, исключены из реестра 31 организаций. В реестре восстановлены 6 организаций.                                            </a:t>
          </a:r>
          <a:endParaRPr lang="ru-RU" sz="1600" dirty="0"/>
        </a:p>
      </dgm:t>
    </dgm:pt>
    <dgm:pt modelId="{5F0ADFC7-1FC0-44D4-990A-1539F0F5B384}" type="parTrans" cxnId="{3A84BEE1-1539-40E8-AF05-D39EF928C1F5}">
      <dgm:prSet/>
      <dgm:spPr/>
      <dgm:t>
        <a:bodyPr/>
        <a:lstStyle/>
        <a:p>
          <a:endParaRPr lang="ru-RU"/>
        </a:p>
      </dgm:t>
    </dgm:pt>
    <dgm:pt modelId="{902C56C2-AB55-47AA-8332-1D13947A2D73}" type="sibTrans" cxnId="{3A84BEE1-1539-40E8-AF05-D39EF928C1F5}">
      <dgm:prSet/>
      <dgm:spPr/>
      <dgm:t>
        <a:bodyPr/>
        <a:lstStyle/>
        <a:p>
          <a:endParaRPr lang="ru-RU" dirty="0"/>
        </a:p>
      </dgm:t>
    </dgm:pt>
    <dgm:pt modelId="{38951CBD-FBC0-4B9E-BEF0-E93CACBCBB8D}">
      <dgm:prSet phldrT="[Текст]" custT="1"/>
      <dgm:spPr/>
      <dgm:t>
        <a:bodyPr/>
        <a:lstStyle/>
        <a:p>
          <a:r>
            <a:rPr lang="ru-RU" sz="1800" dirty="0" smtClean="0"/>
            <a:t>Регионы с полным отсутствием аттестующих организаций – Ненецкий автономный округ, Еврейская автономная область, Чукотский автономный округ.</a:t>
          </a:r>
          <a:endParaRPr lang="ru-RU" sz="1800" dirty="0"/>
        </a:p>
      </dgm:t>
    </dgm:pt>
    <dgm:pt modelId="{42C66B11-B704-4F3D-86EF-36C0EC647CD2}" type="parTrans" cxnId="{EA30B5F1-E6BB-42F3-BD09-5BE13693B013}">
      <dgm:prSet/>
      <dgm:spPr/>
      <dgm:t>
        <a:bodyPr/>
        <a:lstStyle/>
        <a:p>
          <a:endParaRPr lang="ru-RU"/>
        </a:p>
      </dgm:t>
    </dgm:pt>
    <dgm:pt modelId="{D279FC2D-EC01-4B55-9959-A8B64896D1E4}" type="sibTrans" cxnId="{EA30B5F1-E6BB-42F3-BD09-5BE13693B013}">
      <dgm:prSet/>
      <dgm:spPr/>
      <dgm:t>
        <a:bodyPr/>
        <a:lstStyle/>
        <a:p>
          <a:endParaRPr lang="ru-RU" dirty="0"/>
        </a:p>
      </dgm:t>
    </dgm:pt>
    <dgm:pt modelId="{D0CA400A-9FAB-41FA-8DD6-987035091BEC}">
      <dgm:prSet phldrT="[Текст]" custT="1"/>
      <dgm:spPr/>
      <dgm:t>
        <a:bodyPr/>
        <a:lstStyle/>
        <a:p>
          <a:r>
            <a:rPr lang="ru-RU" sz="1600" dirty="0" smtClean="0"/>
            <a:t>Регионы с наибольшим количеством аттестующих организаций –  г. Москва (110 организаций), г. Санкт-Петербург (50 организаций), Краснодарский край (46 организаций), Свердловская область  (41 организация), Московская область (35 организаций). </a:t>
          </a:r>
          <a:endParaRPr lang="ru-RU" sz="1600" dirty="0"/>
        </a:p>
      </dgm:t>
    </dgm:pt>
    <dgm:pt modelId="{62DE1F10-5D13-4A9E-87D1-3D7235D66E8D}" type="parTrans" cxnId="{AA0751F2-54C7-4F03-94A8-DD1F25170720}">
      <dgm:prSet/>
      <dgm:spPr/>
      <dgm:t>
        <a:bodyPr/>
        <a:lstStyle/>
        <a:p>
          <a:endParaRPr lang="ru-RU"/>
        </a:p>
      </dgm:t>
    </dgm:pt>
    <dgm:pt modelId="{1830B4F9-02AF-4B4C-92FC-94121040983A}" type="sibTrans" cxnId="{AA0751F2-54C7-4F03-94A8-DD1F25170720}">
      <dgm:prSet/>
      <dgm:spPr/>
      <dgm:t>
        <a:bodyPr/>
        <a:lstStyle/>
        <a:p>
          <a:endParaRPr lang="ru-RU" dirty="0"/>
        </a:p>
      </dgm:t>
    </dgm:pt>
    <dgm:pt modelId="{CC18D153-3426-4B5C-9E74-12FE2282BE4F}">
      <dgm:prSet phldrT="[Текст]" custT="1"/>
      <dgm:spPr/>
      <dgm:t>
        <a:bodyPr/>
        <a:lstStyle/>
        <a:p>
          <a:endParaRPr lang="ru-RU" sz="1800" dirty="0"/>
        </a:p>
      </dgm:t>
    </dgm:pt>
    <dgm:pt modelId="{447DA96D-70DF-4305-B0F5-3FD2BB3C1689}" type="parTrans" cxnId="{061DE18A-4A91-416C-8518-C8CF2187C0DD}">
      <dgm:prSet/>
      <dgm:spPr/>
      <dgm:t>
        <a:bodyPr/>
        <a:lstStyle/>
        <a:p>
          <a:endParaRPr lang="ru-RU"/>
        </a:p>
      </dgm:t>
    </dgm:pt>
    <dgm:pt modelId="{FE87C2B6-3D4C-401E-BE49-F532E24E95EA}" type="sibTrans" cxnId="{061DE18A-4A91-416C-8518-C8CF2187C0DD}">
      <dgm:prSet/>
      <dgm:spPr/>
      <dgm:t>
        <a:bodyPr/>
        <a:lstStyle/>
        <a:p>
          <a:endParaRPr lang="ru-RU"/>
        </a:p>
      </dgm:t>
    </dgm:pt>
    <dgm:pt modelId="{A8540D6B-26B5-4902-8506-9CF4BF623EC0}" type="pres">
      <dgm:prSet presAssocID="{7A4076EF-DB2A-4852-9765-CD4E2B2AE074}" presName="linearFlow" presStyleCnt="0">
        <dgm:presLayoutVars>
          <dgm:resizeHandles val="exact"/>
        </dgm:presLayoutVars>
      </dgm:prSet>
      <dgm:spPr/>
    </dgm:pt>
    <dgm:pt modelId="{20E66D1E-B455-4405-966D-83BA00AC662E}" type="pres">
      <dgm:prSet presAssocID="{AD23B341-530C-44DE-AB0C-1474342CEA33}" presName="node" presStyleLbl="node1" presStyleIdx="0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50EFF-A21E-4E39-BC61-C7A9D9F714D8}" type="pres">
      <dgm:prSet presAssocID="{9C13EF0C-D1CB-4EF0-8E0B-7618B78F47D1}" presName="sibTrans" presStyleLbl="sibTrans2D1" presStyleIdx="0" presStyleCnt="5"/>
      <dgm:spPr/>
      <dgm:t>
        <a:bodyPr/>
        <a:lstStyle/>
        <a:p>
          <a:endParaRPr lang="ru-RU"/>
        </a:p>
      </dgm:t>
    </dgm:pt>
    <dgm:pt modelId="{B34944C2-3661-409A-9C13-EAD13C1A8DCF}" type="pres">
      <dgm:prSet presAssocID="{9C13EF0C-D1CB-4EF0-8E0B-7618B78F47D1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8F80A35-D7CC-42ED-9277-7C277A55D431}" type="pres">
      <dgm:prSet presAssocID="{C04ABB8C-C2A4-4096-96F3-F36876C745C9}" presName="node" presStyleLbl="node1" presStyleIdx="1" presStyleCnt="6" custScaleX="312439" custLinFactNeighborX="0" custLinFactNeighborY="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F6683-7219-44DB-9EA4-421441F4F4A8}" type="pres">
      <dgm:prSet presAssocID="{986D1367-B9BE-415E-957E-F8BCEB9292A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4150E6E-919F-441C-ADF5-EE2423FE2823}" type="pres">
      <dgm:prSet presAssocID="{986D1367-B9BE-415E-957E-F8BCEB9292A8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71C22AC-DAE2-472A-AAD3-1B7AFBB91EB8}" type="pres">
      <dgm:prSet presAssocID="{D403FE03-6EB8-41E1-A8FB-3BAA2A04E14A}" presName="node" presStyleLbl="node1" presStyleIdx="2" presStyleCnt="6" custScaleX="312439" custLinFactNeighborX="-153" custLinFactNeighborY="-33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9DD7A-F3D8-421C-A5A0-90D6A1FAD5A5}" type="pres">
      <dgm:prSet presAssocID="{902C56C2-AB55-47AA-8332-1D13947A2D7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919F34EC-C5E3-4690-B4F5-B9B3E011016C}" type="pres">
      <dgm:prSet presAssocID="{902C56C2-AB55-47AA-8332-1D13947A2D7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59391BBF-E95D-4383-A880-57B6C31422D3}" type="pres">
      <dgm:prSet presAssocID="{38951CBD-FBC0-4B9E-BEF0-E93CACBCBB8D}" presName="node" presStyleLbl="node1" presStyleIdx="3" presStyleCnt="6" custScaleX="312439" custLinFactNeighborX="20872" custLinFactNeighborY="2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C18D8-097D-4410-8081-A24B817A10EC}" type="pres">
      <dgm:prSet presAssocID="{D279FC2D-EC01-4B55-9959-A8B64896D1E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DAA73AB8-27E5-41B5-94F6-CD41F814594C}" type="pres">
      <dgm:prSet presAssocID="{D279FC2D-EC01-4B55-9959-A8B64896D1E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61F7DD1-59A8-430A-8E01-143B80D9FBE5}" type="pres">
      <dgm:prSet presAssocID="{D0CA400A-9FAB-41FA-8DD6-987035091BEC}" presName="node" presStyleLbl="node1" presStyleIdx="4" presStyleCnt="6" custScaleX="312439" custLinFactNeighborX="-2781" custLinFactNeighborY="-24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A41F0-63C3-4D32-93BE-DC9AE0401907}" type="pres">
      <dgm:prSet presAssocID="{1830B4F9-02AF-4B4C-92FC-94121040983A}" presName="sibTrans" presStyleLbl="sibTrans2D1" presStyleIdx="4" presStyleCnt="5"/>
      <dgm:spPr/>
      <dgm:t>
        <a:bodyPr/>
        <a:lstStyle/>
        <a:p>
          <a:endParaRPr lang="ru-RU"/>
        </a:p>
      </dgm:t>
    </dgm:pt>
    <dgm:pt modelId="{9D324EE5-7E86-4FA0-9C4F-27E0A87D3BE1}" type="pres">
      <dgm:prSet presAssocID="{1830B4F9-02AF-4B4C-92FC-94121040983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80A7472D-4C84-4964-9B52-8AC2F74CFF81}" type="pres">
      <dgm:prSet presAssocID="{CC18D153-3426-4B5C-9E74-12FE2282BE4F}" presName="node" presStyleLbl="node1" presStyleIdx="5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FEE5C5-B43B-4E81-96BF-E0FC6DC84A9D}" type="presOf" srcId="{38951CBD-FBC0-4B9E-BEF0-E93CACBCBB8D}" destId="{59391BBF-E95D-4383-A880-57B6C31422D3}" srcOrd="0" destOrd="0" presId="urn:microsoft.com/office/officeart/2005/8/layout/process2"/>
    <dgm:cxn modelId="{803B19C4-DA70-4A0B-BEBB-4C7E55DEC049}" type="presOf" srcId="{1830B4F9-02AF-4B4C-92FC-94121040983A}" destId="{313A41F0-63C3-4D32-93BE-DC9AE0401907}" srcOrd="0" destOrd="0" presId="urn:microsoft.com/office/officeart/2005/8/layout/process2"/>
    <dgm:cxn modelId="{DF67A3EF-408F-417E-9AB4-F6782AC1622E}" type="presOf" srcId="{AD23B341-530C-44DE-AB0C-1474342CEA33}" destId="{20E66D1E-B455-4405-966D-83BA00AC662E}" srcOrd="0" destOrd="0" presId="urn:microsoft.com/office/officeart/2005/8/layout/process2"/>
    <dgm:cxn modelId="{EA30B5F1-E6BB-42F3-BD09-5BE13693B013}" srcId="{7A4076EF-DB2A-4852-9765-CD4E2B2AE074}" destId="{38951CBD-FBC0-4B9E-BEF0-E93CACBCBB8D}" srcOrd="3" destOrd="0" parTransId="{42C66B11-B704-4F3D-86EF-36C0EC647CD2}" sibTransId="{D279FC2D-EC01-4B55-9959-A8B64896D1E4}"/>
    <dgm:cxn modelId="{5634B51E-4A9B-48C1-8D9F-29F3C121C3C9}" type="presOf" srcId="{9C13EF0C-D1CB-4EF0-8E0B-7618B78F47D1}" destId="{28850EFF-A21E-4E39-BC61-C7A9D9F714D8}" srcOrd="0" destOrd="0" presId="urn:microsoft.com/office/officeart/2005/8/layout/process2"/>
    <dgm:cxn modelId="{43D6159E-69F2-4F35-918E-948435DB55F9}" type="presOf" srcId="{986D1367-B9BE-415E-957E-F8BCEB9292A8}" destId="{377F6683-7219-44DB-9EA4-421441F4F4A8}" srcOrd="0" destOrd="0" presId="urn:microsoft.com/office/officeart/2005/8/layout/process2"/>
    <dgm:cxn modelId="{2023E33D-7FDA-4E1D-952E-682DEC9CC79F}" type="presOf" srcId="{9C13EF0C-D1CB-4EF0-8E0B-7618B78F47D1}" destId="{B34944C2-3661-409A-9C13-EAD13C1A8DCF}" srcOrd="1" destOrd="0" presId="urn:microsoft.com/office/officeart/2005/8/layout/process2"/>
    <dgm:cxn modelId="{A48F469D-00FF-495B-B549-617404E69907}" type="presOf" srcId="{CC18D153-3426-4B5C-9E74-12FE2282BE4F}" destId="{80A7472D-4C84-4964-9B52-8AC2F74CFF81}" srcOrd="0" destOrd="0" presId="urn:microsoft.com/office/officeart/2005/8/layout/process2"/>
    <dgm:cxn modelId="{061DE18A-4A91-416C-8518-C8CF2187C0DD}" srcId="{7A4076EF-DB2A-4852-9765-CD4E2B2AE074}" destId="{CC18D153-3426-4B5C-9E74-12FE2282BE4F}" srcOrd="5" destOrd="0" parTransId="{447DA96D-70DF-4305-B0F5-3FD2BB3C1689}" sibTransId="{FE87C2B6-3D4C-401E-BE49-F532E24E95EA}"/>
    <dgm:cxn modelId="{DACF7CEA-9649-4198-81A6-78D0EA9584B6}" type="presOf" srcId="{D279FC2D-EC01-4B55-9959-A8B64896D1E4}" destId="{DAA73AB8-27E5-41B5-94F6-CD41F814594C}" srcOrd="1" destOrd="0" presId="urn:microsoft.com/office/officeart/2005/8/layout/process2"/>
    <dgm:cxn modelId="{D37B3041-9D47-45CF-83CA-D0BEE8C58A8E}" type="presOf" srcId="{902C56C2-AB55-47AA-8332-1D13947A2D73}" destId="{6FA9DD7A-F3D8-421C-A5A0-90D6A1FAD5A5}" srcOrd="0" destOrd="0" presId="urn:microsoft.com/office/officeart/2005/8/layout/process2"/>
    <dgm:cxn modelId="{AFD09B7C-FD7C-46BB-B8FA-6F6BA8ABDE22}" srcId="{7A4076EF-DB2A-4852-9765-CD4E2B2AE074}" destId="{C04ABB8C-C2A4-4096-96F3-F36876C745C9}" srcOrd="1" destOrd="0" parTransId="{F8269D25-7BA0-4D3A-BF46-D3C2A23122B3}" sibTransId="{986D1367-B9BE-415E-957E-F8BCEB9292A8}"/>
    <dgm:cxn modelId="{060B765A-DB93-4D8C-BF51-3C7C002A8D23}" type="presOf" srcId="{C04ABB8C-C2A4-4096-96F3-F36876C745C9}" destId="{E8F80A35-D7CC-42ED-9277-7C277A55D431}" srcOrd="0" destOrd="0" presId="urn:microsoft.com/office/officeart/2005/8/layout/process2"/>
    <dgm:cxn modelId="{1B5E1583-ECA6-4599-9A16-B19F0A42D338}" type="presOf" srcId="{D279FC2D-EC01-4B55-9959-A8B64896D1E4}" destId="{8A8C18D8-097D-4410-8081-A24B817A10EC}" srcOrd="0" destOrd="0" presId="urn:microsoft.com/office/officeart/2005/8/layout/process2"/>
    <dgm:cxn modelId="{F20C1BAC-253E-45E2-93B4-BDC65BBDB757}" type="presOf" srcId="{986D1367-B9BE-415E-957E-F8BCEB9292A8}" destId="{D4150E6E-919F-441C-ADF5-EE2423FE2823}" srcOrd="1" destOrd="0" presId="urn:microsoft.com/office/officeart/2005/8/layout/process2"/>
    <dgm:cxn modelId="{80CCBD16-5F5F-46D1-9DD9-4BB9B5D43A4C}" srcId="{7A4076EF-DB2A-4852-9765-CD4E2B2AE074}" destId="{AD23B341-530C-44DE-AB0C-1474342CEA33}" srcOrd="0" destOrd="0" parTransId="{21EF3E5C-7162-4630-B483-6613234D0C19}" sibTransId="{9C13EF0C-D1CB-4EF0-8E0B-7618B78F47D1}"/>
    <dgm:cxn modelId="{3A84BEE1-1539-40E8-AF05-D39EF928C1F5}" srcId="{7A4076EF-DB2A-4852-9765-CD4E2B2AE074}" destId="{D403FE03-6EB8-41E1-A8FB-3BAA2A04E14A}" srcOrd="2" destOrd="0" parTransId="{5F0ADFC7-1FC0-44D4-990A-1539F0F5B384}" sibTransId="{902C56C2-AB55-47AA-8332-1D13947A2D73}"/>
    <dgm:cxn modelId="{AA0751F2-54C7-4F03-94A8-DD1F25170720}" srcId="{7A4076EF-DB2A-4852-9765-CD4E2B2AE074}" destId="{D0CA400A-9FAB-41FA-8DD6-987035091BEC}" srcOrd="4" destOrd="0" parTransId="{62DE1F10-5D13-4A9E-87D1-3D7235D66E8D}" sibTransId="{1830B4F9-02AF-4B4C-92FC-94121040983A}"/>
    <dgm:cxn modelId="{E6AB9E06-CF8B-4873-8D1E-8F3F3AA0D0E4}" type="presOf" srcId="{1830B4F9-02AF-4B4C-92FC-94121040983A}" destId="{9D324EE5-7E86-4FA0-9C4F-27E0A87D3BE1}" srcOrd="1" destOrd="0" presId="urn:microsoft.com/office/officeart/2005/8/layout/process2"/>
    <dgm:cxn modelId="{0B0F1A77-0D56-4945-A8FC-7FC36D3EE965}" type="presOf" srcId="{7A4076EF-DB2A-4852-9765-CD4E2B2AE074}" destId="{A8540D6B-26B5-4902-8506-9CF4BF623EC0}" srcOrd="0" destOrd="0" presId="urn:microsoft.com/office/officeart/2005/8/layout/process2"/>
    <dgm:cxn modelId="{5B7C37D2-B2BC-415F-AF56-893442297FB8}" type="presOf" srcId="{D403FE03-6EB8-41E1-A8FB-3BAA2A04E14A}" destId="{E71C22AC-DAE2-472A-AAD3-1B7AFBB91EB8}" srcOrd="0" destOrd="0" presId="urn:microsoft.com/office/officeart/2005/8/layout/process2"/>
    <dgm:cxn modelId="{86345807-05B4-4A43-8425-A5373F23FCF1}" type="presOf" srcId="{D0CA400A-9FAB-41FA-8DD6-987035091BEC}" destId="{361F7DD1-59A8-430A-8E01-143B80D9FBE5}" srcOrd="0" destOrd="0" presId="urn:microsoft.com/office/officeart/2005/8/layout/process2"/>
    <dgm:cxn modelId="{5642A6C4-8DF5-4783-9093-7F265D58C7A2}" type="presOf" srcId="{902C56C2-AB55-47AA-8332-1D13947A2D73}" destId="{919F34EC-C5E3-4690-B4F5-B9B3E011016C}" srcOrd="1" destOrd="0" presId="urn:microsoft.com/office/officeart/2005/8/layout/process2"/>
    <dgm:cxn modelId="{C25F59B7-B760-4C98-B4A7-888AF2AFA663}" type="presParOf" srcId="{A8540D6B-26B5-4902-8506-9CF4BF623EC0}" destId="{20E66D1E-B455-4405-966D-83BA00AC662E}" srcOrd="0" destOrd="0" presId="urn:microsoft.com/office/officeart/2005/8/layout/process2"/>
    <dgm:cxn modelId="{A2674E51-B3B1-412E-ABE9-DD26D9BF7EDB}" type="presParOf" srcId="{A8540D6B-26B5-4902-8506-9CF4BF623EC0}" destId="{28850EFF-A21E-4E39-BC61-C7A9D9F714D8}" srcOrd="1" destOrd="0" presId="urn:microsoft.com/office/officeart/2005/8/layout/process2"/>
    <dgm:cxn modelId="{D8C8151D-F730-4C10-9A16-D77FE2382DE6}" type="presParOf" srcId="{28850EFF-A21E-4E39-BC61-C7A9D9F714D8}" destId="{B34944C2-3661-409A-9C13-EAD13C1A8DCF}" srcOrd="0" destOrd="0" presId="urn:microsoft.com/office/officeart/2005/8/layout/process2"/>
    <dgm:cxn modelId="{C4F3A195-A0E2-474D-A256-20BFF5FCC0C9}" type="presParOf" srcId="{A8540D6B-26B5-4902-8506-9CF4BF623EC0}" destId="{E8F80A35-D7CC-42ED-9277-7C277A55D431}" srcOrd="2" destOrd="0" presId="urn:microsoft.com/office/officeart/2005/8/layout/process2"/>
    <dgm:cxn modelId="{B433DEE1-B550-4898-855E-12CEE3438F7F}" type="presParOf" srcId="{A8540D6B-26B5-4902-8506-9CF4BF623EC0}" destId="{377F6683-7219-44DB-9EA4-421441F4F4A8}" srcOrd="3" destOrd="0" presId="urn:microsoft.com/office/officeart/2005/8/layout/process2"/>
    <dgm:cxn modelId="{F579FE66-8EBC-439E-958F-29400FB04CB6}" type="presParOf" srcId="{377F6683-7219-44DB-9EA4-421441F4F4A8}" destId="{D4150E6E-919F-441C-ADF5-EE2423FE2823}" srcOrd="0" destOrd="0" presId="urn:microsoft.com/office/officeart/2005/8/layout/process2"/>
    <dgm:cxn modelId="{187539E5-753C-4C03-8A3D-14C32C1431B2}" type="presParOf" srcId="{A8540D6B-26B5-4902-8506-9CF4BF623EC0}" destId="{E71C22AC-DAE2-472A-AAD3-1B7AFBB91EB8}" srcOrd="4" destOrd="0" presId="urn:microsoft.com/office/officeart/2005/8/layout/process2"/>
    <dgm:cxn modelId="{EA0B4B11-CF04-47A2-ADB6-6A05EFFEE0B8}" type="presParOf" srcId="{A8540D6B-26B5-4902-8506-9CF4BF623EC0}" destId="{6FA9DD7A-F3D8-421C-A5A0-90D6A1FAD5A5}" srcOrd="5" destOrd="0" presId="urn:microsoft.com/office/officeart/2005/8/layout/process2"/>
    <dgm:cxn modelId="{A8733861-45A7-40B8-B0C6-17DD5F77E8E8}" type="presParOf" srcId="{6FA9DD7A-F3D8-421C-A5A0-90D6A1FAD5A5}" destId="{919F34EC-C5E3-4690-B4F5-B9B3E011016C}" srcOrd="0" destOrd="0" presId="urn:microsoft.com/office/officeart/2005/8/layout/process2"/>
    <dgm:cxn modelId="{445B5B7A-5C03-4FDC-81EB-12F83376CD89}" type="presParOf" srcId="{A8540D6B-26B5-4902-8506-9CF4BF623EC0}" destId="{59391BBF-E95D-4383-A880-57B6C31422D3}" srcOrd="6" destOrd="0" presId="urn:microsoft.com/office/officeart/2005/8/layout/process2"/>
    <dgm:cxn modelId="{4890C991-2E80-49C6-8CF1-D250E813F649}" type="presParOf" srcId="{A8540D6B-26B5-4902-8506-9CF4BF623EC0}" destId="{8A8C18D8-097D-4410-8081-A24B817A10EC}" srcOrd="7" destOrd="0" presId="urn:microsoft.com/office/officeart/2005/8/layout/process2"/>
    <dgm:cxn modelId="{59172903-F440-4122-A827-E6419786F792}" type="presParOf" srcId="{8A8C18D8-097D-4410-8081-A24B817A10EC}" destId="{DAA73AB8-27E5-41B5-94F6-CD41F814594C}" srcOrd="0" destOrd="0" presId="urn:microsoft.com/office/officeart/2005/8/layout/process2"/>
    <dgm:cxn modelId="{332DF750-C414-481E-800A-BAE49EC851D9}" type="presParOf" srcId="{A8540D6B-26B5-4902-8506-9CF4BF623EC0}" destId="{361F7DD1-59A8-430A-8E01-143B80D9FBE5}" srcOrd="8" destOrd="0" presId="urn:microsoft.com/office/officeart/2005/8/layout/process2"/>
    <dgm:cxn modelId="{B2B585BA-065C-4945-A387-DDD2B53BA700}" type="presParOf" srcId="{A8540D6B-26B5-4902-8506-9CF4BF623EC0}" destId="{313A41F0-63C3-4D32-93BE-DC9AE0401907}" srcOrd="9" destOrd="0" presId="urn:microsoft.com/office/officeart/2005/8/layout/process2"/>
    <dgm:cxn modelId="{62193D1F-7BA7-4862-9A7A-6FA71E1C6A1A}" type="presParOf" srcId="{313A41F0-63C3-4D32-93BE-DC9AE0401907}" destId="{9D324EE5-7E86-4FA0-9C4F-27E0A87D3BE1}" srcOrd="0" destOrd="0" presId="urn:microsoft.com/office/officeart/2005/8/layout/process2"/>
    <dgm:cxn modelId="{74512F5F-3EA3-4636-8010-E87D7C3532F1}" type="presParOf" srcId="{A8540D6B-26B5-4902-8506-9CF4BF623EC0}" destId="{80A7472D-4C84-4964-9B52-8AC2F74CFF81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4076EF-DB2A-4852-9765-CD4E2B2AE074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C04ABB8C-C2A4-4096-96F3-F36876C745C9}">
      <dgm:prSet phldrT="[Текст]" custT="1"/>
      <dgm:spPr/>
      <dgm:t>
        <a:bodyPr/>
        <a:lstStyle/>
        <a:p>
          <a:r>
            <a:rPr lang="ru-RU" sz="1800" smtClean="0">
              <a:cs typeface="Times New Roman" pitchFamily="18" charset="0"/>
            </a:rPr>
            <a:t>установление дополнительного тарифа страховых взносов в Пенсионный фонд Российской Федерации </a:t>
          </a:r>
          <a:endParaRPr lang="ru-RU" sz="1800" dirty="0"/>
        </a:p>
      </dgm:t>
    </dgm:pt>
    <dgm:pt modelId="{F8269D25-7BA0-4D3A-BF46-D3C2A23122B3}" type="parTrans" cxnId="{AFD09B7C-FD7C-46BB-B8FA-6F6BA8ABDE22}">
      <dgm:prSet/>
      <dgm:spPr/>
      <dgm:t>
        <a:bodyPr/>
        <a:lstStyle/>
        <a:p>
          <a:endParaRPr lang="ru-RU"/>
        </a:p>
      </dgm:t>
    </dgm:pt>
    <dgm:pt modelId="{986D1367-B9BE-415E-957E-F8BCEB9292A8}" type="sibTrans" cxnId="{AFD09B7C-FD7C-46BB-B8FA-6F6BA8ABDE22}">
      <dgm:prSet/>
      <dgm:spPr/>
      <dgm:t>
        <a:bodyPr/>
        <a:lstStyle/>
        <a:p>
          <a:endParaRPr lang="ru-RU" dirty="0"/>
        </a:p>
      </dgm:t>
    </dgm:pt>
    <dgm:pt modelId="{D403FE03-6EB8-41E1-A8FB-3BAA2A04E14A}">
      <dgm:prSet phldrT="[Текст]"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решение вопроса о связи возникших у работников заболеваний с воздействием на работников на их рабочих местах вредных и (или) опасных производственных факторов, а также расследование несчастных случаев на производстве и профессиональных заболеваний</a:t>
          </a:r>
          <a:endParaRPr lang="ru-RU" sz="1800" dirty="0"/>
        </a:p>
      </dgm:t>
    </dgm:pt>
    <dgm:pt modelId="{5F0ADFC7-1FC0-44D4-990A-1539F0F5B384}" type="parTrans" cxnId="{3A84BEE1-1539-40E8-AF05-D39EF928C1F5}">
      <dgm:prSet/>
      <dgm:spPr/>
      <dgm:t>
        <a:bodyPr/>
        <a:lstStyle/>
        <a:p>
          <a:endParaRPr lang="ru-RU"/>
        </a:p>
      </dgm:t>
    </dgm:pt>
    <dgm:pt modelId="{902C56C2-AB55-47AA-8332-1D13947A2D73}" type="sibTrans" cxnId="{3A84BEE1-1539-40E8-AF05-D39EF928C1F5}">
      <dgm:prSet/>
      <dgm:spPr/>
      <dgm:t>
        <a:bodyPr/>
        <a:lstStyle/>
        <a:p>
          <a:endParaRPr lang="ru-RU" dirty="0"/>
        </a:p>
      </dgm:t>
    </dgm:pt>
    <dgm:pt modelId="{38951CBD-FBC0-4B9E-BEF0-E93CACBCBB8D}">
      <dgm:prSet phldrT="[Текст]"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расчет скидок (надбавок) к страховому тарифу на обязательное социальное страхование от несчастных случаев на производстве и профессиональных заболеваний</a:t>
          </a:r>
          <a:endParaRPr lang="ru-RU" sz="1800" dirty="0"/>
        </a:p>
      </dgm:t>
    </dgm:pt>
    <dgm:pt modelId="{42C66B11-B704-4F3D-86EF-36C0EC647CD2}" type="parTrans" cxnId="{EA30B5F1-E6BB-42F3-BD09-5BE13693B013}">
      <dgm:prSet/>
      <dgm:spPr/>
      <dgm:t>
        <a:bodyPr/>
        <a:lstStyle/>
        <a:p>
          <a:endParaRPr lang="ru-RU"/>
        </a:p>
      </dgm:t>
    </dgm:pt>
    <dgm:pt modelId="{D279FC2D-EC01-4B55-9959-A8B64896D1E4}" type="sibTrans" cxnId="{EA30B5F1-E6BB-42F3-BD09-5BE13693B013}">
      <dgm:prSet/>
      <dgm:spPr/>
      <dgm:t>
        <a:bodyPr/>
        <a:lstStyle/>
        <a:p>
          <a:endParaRPr lang="ru-RU" dirty="0"/>
        </a:p>
      </dgm:t>
    </dgm:pt>
    <dgm:pt modelId="{D0CA400A-9FAB-41FA-8DD6-987035091BEC}">
      <dgm:prSet phldrT="[Текст]"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разработка и реализация мероприятий, направленных на улучшение условий труда </a:t>
          </a:r>
          <a:endParaRPr lang="ru-RU" sz="1800" dirty="0"/>
        </a:p>
      </dgm:t>
    </dgm:pt>
    <dgm:pt modelId="{62DE1F10-5D13-4A9E-87D1-3D7235D66E8D}" type="parTrans" cxnId="{AA0751F2-54C7-4F03-94A8-DD1F25170720}">
      <dgm:prSet/>
      <dgm:spPr/>
      <dgm:t>
        <a:bodyPr/>
        <a:lstStyle/>
        <a:p>
          <a:endParaRPr lang="ru-RU"/>
        </a:p>
      </dgm:t>
    </dgm:pt>
    <dgm:pt modelId="{1830B4F9-02AF-4B4C-92FC-94121040983A}" type="sibTrans" cxnId="{AA0751F2-54C7-4F03-94A8-DD1F25170720}">
      <dgm:prSet/>
      <dgm:spPr/>
      <dgm:t>
        <a:bodyPr/>
        <a:lstStyle/>
        <a:p>
          <a:endParaRPr lang="ru-RU"/>
        </a:p>
      </dgm:t>
    </dgm:pt>
    <dgm:pt modelId="{5B0A79A4-0339-4440-94D1-122836D287A8}">
      <dgm:prSet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установление работникам гарантий и компенсаций, предусмотренных Трудовым кодексом Российской Федерации</a:t>
          </a:r>
          <a:endParaRPr lang="ru-RU" sz="1800" dirty="0"/>
        </a:p>
      </dgm:t>
    </dgm:pt>
    <dgm:pt modelId="{5BFC2525-BE60-45D0-B954-BD8E37C24ED1}" type="parTrans" cxnId="{5E0AFD63-61C3-45C5-930F-DC914EBB0B9D}">
      <dgm:prSet/>
      <dgm:spPr/>
      <dgm:t>
        <a:bodyPr/>
        <a:lstStyle/>
        <a:p>
          <a:endParaRPr lang="ru-RU"/>
        </a:p>
      </dgm:t>
    </dgm:pt>
    <dgm:pt modelId="{909F024E-2EE7-47B0-B165-12D013BDEFB5}" type="sibTrans" cxnId="{5E0AFD63-61C3-45C5-930F-DC914EBB0B9D}">
      <dgm:prSet/>
      <dgm:spPr/>
      <dgm:t>
        <a:bodyPr/>
        <a:lstStyle/>
        <a:p>
          <a:endParaRPr lang="ru-RU" dirty="0"/>
        </a:p>
      </dgm:t>
    </dgm:pt>
    <dgm:pt modelId="{A8540D6B-26B5-4902-8506-9CF4BF623EC0}" type="pres">
      <dgm:prSet presAssocID="{7A4076EF-DB2A-4852-9765-CD4E2B2AE074}" presName="linearFlow" presStyleCnt="0">
        <dgm:presLayoutVars>
          <dgm:resizeHandles val="exact"/>
        </dgm:presLayoutVars>
      </dgm:prSet>
      <dgm:spPr/>
    </dgm:pt>
    <dgm:pt modelId="{B3F7113B-3EB1-4724-9B45-66C6BF75FD0A}" type="pres">
      <dgm:prSet presAssocID="{5B0A79A4-0339-4440-94D1-122836D287A8}" presName="node" presStyleLbl="node1" presStyleIdx="0" presStyleCnt="5" custScaleX="312439" custScaleY="126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888AE-D0FB-4AAE-9EF2-6C31860D0AAE}" type="pres">
      <dgm:prSet presAssocID="{909F024E-2EE7-47B0-B165-12D013BDEFB5}" presName="sibTrans" presStyleLbl="sibTrans2D1" presStyleIdx="0" presStyleCnt="4"/>
      <dgm:spPr/>
      <dgm:t>
        <a:bodyPr/>
        <a:lstStyle/>
        <a:p>
          <a:endParaRPr lang="ru-RU"/>
        </a:p>
      </dgm:t>
    </dgm:pt>
    <dgm:pt modelId="{B8A666E7-6571-4D39-AA0A-612229AF3CDC}" type="pres">
      <dgm:prSet presAssocID="{909F024E-2EE7-47B0-B165-12D013BDEFB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8F80A35-D7CC-42ED-9277-7C277A55D431}" type="pres">
      <dgm:prSet presAssocID="{C04ABB8C-C2A4-4096-96F3-F36876C745C9}" presName="node" presStyleLbl="node1" presStyleIdx="1" presStyleCnt="5" custScaleX="312439" custScaleY="127168" custLinFactNeighborX="-153" custLinFactNeighborY="2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F6683-7219-44DB-9EA4-421441F4F4A8}" type="pres">
      <dgm:prSet presAssocID="{986D1367-B9BE-415E-957E-F8BCEB9292A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D4150E6E-919F-441C-ADF5-EE2423FE2823}" type="pres">
      <dgm:prSet presAssocID="{986D1367-B9BE-415E-957E-F8BCEB9292A8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E71C22AC-DAE2-472A-AAD3-1B7AFBB91EB8}" type="pres">
      <dgm:prSet presAssocID="{D403FE03-6EB8-41E1-A8FB-3BAA2A04E14A}" presName="node" presStyleLbl="node1" presStyleIdx="2" presStyleCnt="5" custScaleX="312439" custScaleY="196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9DD7A-F3D8-421C-A5A0-90D6A1FAD5A5}" type="pres">
      <dgm:prSet presAssocID="{902C56C2-AB55-47AA-8332-1D13947A2D73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19F34EC-C5E3-4690-B4F5-B9B3E011016C}" type="pres">
      <dgm:prSet presAssocID="{902C56C2-AB55-47AA-8332-1D13947A2D73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9391BBF-E95D-4383-A880-57B6C31422D3}" type="pres">
      <dgm:prSet presAssocID="{38951CBD-FBC0-4B9E-BEF0-E93CACBCBB8D}" presName="node" presStyleLbl="node1" presStyleIdx="3" presStyleCnt="5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C18D8-097D-4410-8081-A24B817A10EC}" type="pres">
      <dgm:prSet presAssocID="{D279FC2D-EC01-4B55-9959-A8B64896D1E4}" presName="sibTrans" presStyleLbl="sibTrans2D1" presStyleIdx="3" presStyleCnt="4"/>
      <dgm:spPr/>
      <dgm:t>
        <a:bodyPr/>
        <a:lstStyle/>
        <a:p>
          <a:endParaRPr lang="ru-RU"/>
        </a:p>
      </dgm:t>
    </dgm:pt>
    <dgm:pt modelId="{DAA73AB8-27E5-41B5-94F6-CD41F814594C}" type="pres">
      <dgm:prSet presAssocID="{D279FC2D-EC01-4B55-9959-A8B64896D1E4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361F7DD1-59A8-430A-8E01-143B80D9FBE5}" type="pres">
      <dgm:prSet presAssocID="{D0CA400A-9FAB-41FA-8DD6-987035091BEC}" presName="node" presStyleLbl="node1" presStyleIdx="4" presStyleCnt="5" custScaleX="312439" custLinFactNeighborY="18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61F764-52CD-4E20-B9DB-E47D90321E3B}" type="presOf" srcId="{D279FC2D-EC01-4B55-9959-A8B64896D1E4}" destId="{DAA73AB8-27E5-41B5-94F6-CD41F814594C}" srcOrd="1" destOrd="0" presId="urn:microsoft.com/office/officeart/2005/8/layout/process2"/>
    <dgm:cxn modelId="{AA0751F2-54C7-4F03-94A8-DD1F25170720}" srcId="{7A4076EF-DB2A-4852-9765-CD4E2B2AE074}" destId="{D0CA400A-9FAB-41FA-8DD6-987035091BEC}" srcOrd="4" destOrd="0" parTransId="{62DE1F10-5D13-4A9E-87D1-3D7235D66E8D}" sibTransId="{1830B4F9-02AF-4B4C-92FC-94121040983A}"/>
    <dgm:cxn modelId="{5E0AFD63-61C3-45C5-930F-DC914EBB0B9D}" srcId="{7A4076EF-DB2A-4852-9765-CD4E2B2AE074}" destId="{5B0A79A4-0339-4440-94D1-122836D287A8}" srcOrd="0" destOrd="0" parTransId="{5BFC2525-BE60-45D0-B954-BD8E37C24ED1}" sibTransId="{909F024E-2EE7-47B0-B165-12D013BDEFB5}"/>
    <dgm:cxn modelId="{CEA1C50A-3F45-4775-9D02-4B80B93C6631}" type="presOf" srcId="{986D1367-B9BE-415E-957E-F8BCEB9292A8}" destId="{377F6683-7219-44DB-9EA4-421441F4F4A8}" srcOrd="0" destOrd="0" presId="urn:microsoft.com/office/officeart/2005/8/layout/process2"/>
    <dgm:cxn modelId="{2D0FD26B-A680-4F10-88B0-6029059718E0}" type="presOf" srcId="{C04ABB8C-C2A4-4096-96F3-F36876C745C9}" destId="{E8F80A35-D7CC-42ED-9277-7C277A55D431}" srcOrd="0" destOrd="0" presId="urn:microsoft.com/office/officeart/2005/8/layout/process2"/>
    <dgm:cxn modelId="{3124438E-5C08-45F2-B584-7268DB773D7B}" type="presOf" srcId="{909F024E-2EE7-47B0-B165-12D013BDEFB5}" destId="{A64888AE-D0FB-4AAE-9EF2-6C31860D0AAE}" srcOrd="0" destOrd="0" presId="urn:microsoft.com/office/officeart/2005/8/layout/process2"/>
    <dgm:cxn modelId="{54020D33-986C-4B01-BFE9-DD7AC55DE713}" type="presOf" srcId="{7A4076EF-DB2A-4852-9765-CD4E2B2AE074}" destId="{A8540D6B-26B5-4902-8506-9CF4BF623EC0}" srcOrd="0" destOrd="0" presId="urn:microsoft.com/office/officeart/2005/8/layout/process2"/>
    <dgm:cxn modelId="{71DEA7CD-D137-4827-A2F9-F853D403C7E6}" type="presOf" srcId="{D0CA400A-9FAB-41FA-8DD6-987035091BEC}" destId="{361F7DD1-59A8-430A-8E01-143B80D9FBE5}" srcOrd="0" destOrd="0" presId="urn:microsoft.com/office/officeart/2005/8/layout/process2"/>
    <dgm:cxn modelId="{02D100F4-3FB3-4C56-A6C6-5CF49A1A6E75}" type="presOf" srcId="{986D1367-B9BE-415E-957E-F8BCEB9292A8}" destId="{D4150E6E-919F-441C-ADF5-EE2423FE2823}" srcOrd="1" destOrd="0" presId="urn:microsoft.com/office/officeart/2005/8/layout/process2"/>
    <dgm:cxn modelId="{89B0674E-7EFF-406F-8138-4BD6B7080FB6}" type="presOf" srcId="{909F024E-2EE7-47B0-B165-12D013BDEFB5}" destId="{B8A666E7-6571-4D39-AA0A-612229AF3CDC}" srcOrd="1" destOrd="0" presId="urn:microsoft.com/office/officeart/2005/8/layout/process2"/>
    <dgm:cxn modelId="{EA30B5F1-E6BB-42F3-BD09-5BE13693B013}" srcId="{7A4076EF-DB2A-4852-9765-CD4E2B2AE074}" destId="{38951CBD-FBC0-4B9E-BEF0-E93CACBCBB8D}" srcOrd="3" destOrd="0" parTransId="{42C66B11-B704-4F3D-86EF-36C0EC647CD2}" sibTransId="{D279FC2D-EC01-4B55-9959-A8B64896D1E4}"/>
    <dgm:cxn modelId="{FE1B3ACE-FD21-48B6-BBD7-0A9512A94BEA}" type="presOf" srcId="{D279FC2D-EC01-4B55-9959-A8B64896D1E4}" destId="{8A8C18D8-097D-4410-8081-A24B817A10EC}" srcOrd="0" destOrd="0" presId="urn:microsoft.com/office/officeart/2005/8/layout/process2"/>
    <dgm:cxn modelId="{7CD79FC8-152C-4132-B6D9-8B2B1D104D59}" type="presOf" srcId="{5B0A79A4-0339-4440-94D1-122836D287A8}" destId="{B3F7113B-3EB1-4724-9B45-66C6BF75FD0A}" srcOrd="0" destOrd="0" presId="urn:microsoft.com/office/officeart/2005/8/layout/process2"/>
    <dgm:cxn modelId="{86DC78A4-F1D9-4811-88AA-76F520413B71}" type="presOf" srcId="{902C56C2-AB55-47AA-8332-1D13947A2D73}" destId="{6FA9DD7A-F3D8-421C-A5A0-90D6A1FAD5A5}" srcOrd="0" destOrd="0" presId="urn:microsoft.com/office/officeart/2005/8/layout/process2"/>
    <dgm:cxn modelId="{AFD09B7C-FD7C-46BB-B8FA-6F6BA8ABDE22}" srcId="{7A4076EF-DB2A-4852-9765-CD4E2B2AE074}" destId="{C04ABB8C-C2A4-4096-96F3-F36876C745C9}" srcOrd="1" destOrd="0" parTransId="{F8269D25-7BA0-4D3A-BF46-D3C2A23122B3}" sibTransId="{986D1367-B9BE-415E-957E-F8BCEB9292A8}"/>
    <dgm:cxn modelId="{A49BA4BF-8F8A-4BF2-A37C-DA71D1BD6D31}" type="presOf" srcId="{902C56C2-AB55-47AA-8332-1D13947A2D73}" destId="{919F34EC-C5E3-4690-B4F5-B9B3E011016C}" srcOrd="1" destOrd="0" presId="urn:microsoft.com/office/officeart/2005/8/layout/process2"/>
    <dgm:cxn modelId="{44A3E98C-3C7B-4EF3-AFEF-F31F8C28AE16}" type="presOf" srcId="{38951CBD-FBC0-4B9E-BEF0-E93CACBCBB8D}" destId="{59391BBF-E95D-4383-A880-57B6C31422D3}" srcOrd="0" destOrd="0" presId="urn:microsoft.com/office/officeart/2005/8/layout/process2"/>
    <dgm:cxn modelId="{3A84BEE1-1539-40E8-AF05-D39EF928C1F5}" srcId="{7A4076EF-DB2A-4852-9765-CD4E2B2AE074}" destId="{D403FE03-6EB8-41E1-A8FB-3BAA2A04E14A}" srcOrd="2" destOrd="0" parTransId="{5F0ADFC7-1FC0-44D4-990A-1539F0F5B384}" sibTransId="{902C56C2-AB55-47AA-8332-1D13947A2D73}"/>
    <dgm:cxn modelId="{6F2BD4A0-8780-4B6A-BBFF-CA566915C881}" type="presOf" srcId="{D403FE03-6EB8-41E1-A8FB-3BAA2A04E14A}" destId="{E71C22AC-DAE2-472A-AAD3-1B7AFBB91EB8}" srcOrd="0" destOrd="0" presId="urn:microsoft.com/office/officeart/2005/8/layout/process2"/>
    <dgm:cxn modelId="{404D890B-BA15-466A-ADBA-E9E7BCB2C0B0}" type="presParOf" srcId="{A8540D6B-26B5-4902-8506-9CF4BF623EC0}" destId="{B3F7113B-3EB1-4724-9B45-66C6BF75FD0A}" srcOrd="0" destOrd="0" presId="urn:microsoft.com/office/officeart/2005/8/layout/process2"/>
    <dgm:cxn modelId="{DA38C6A1-6C91-453B-93E1-E483E794390B}" type="presParOf" srcId="{A8540D6B-26B5-4902-8506-9CF4BF623EC0}" destId="{A64888AE-D0FB-4AAE-9EF2-6C31860D0AAE}" srcOrd="1" destOrd="0" presId="urn:microsoft.com/office/officeart/2005/8/layout/process2"/>
    <dgm:cxn modelId="{D183D539-B76F-4EDB-ACBA-3F2806699389}" type="presParOf" srcId="{A64888AE-D0FB-4AAE-9EF2-6C31860D0AAE}" destId="{B8A666E7-6571-4D39-AA0A-612229AF3CDC}" srcOrd="0" destOrd="0" presId="urn:microsoft.com/office/officeart/2005/8/layout/process2"/>
    <dgm:cxn modelId="{8E0D0DA7-06E4-4AE5-ABC6-1E96CD8AB2FF}" type="presParOf" srcId="{A8540D6B-26B5-4902-8506-9CF4BF623EC0}" destId="{E8F80A35-D7CC-42ED-9277-7C277A55D431}" srcOrd="2" destOrd="0" presId="urn:microsoft.com/office/officeart/2005/8/layout/process2"/>
    <dgm:cxn modelId="{F99286A9-2D96-494B-AAC7-D74BA1A6F2FA}" type="presParOf" srcId="{A8540D6B-26B5-4902-8506-9CF4BF623EC0}" destId="{377F6683-7219-44DB-9EA4-421441F4F4A8}" srcOrd="3" destOrd="0" presId="urn:microsoft.com/office/officeart/2005/8/layout/process2"/>
    <dgm:cxn modelId="{9F03CF3B-5203-434B-9B11-1AAFD1762F04}" type="presParOf" srcId="{377F6683-7219-44DB-9EA4-421441F4F4A8}" destId="{D4150E6E-919F-441C-ADF5-EE2423FE2823}" srcOrd="0" destOrd="0" presId="urn:microsoft.com/office/officeart/2005/8/layout/process2"/>
    <dgm:cxn modelId="{AE436097-AEA6-4B8C-953C-EE8F944B31ED}" type="presParOf" srcId="{A8540D6B-26B5-4902-8506-9CF4BF623EC0}" destId="{E71C22AC-DAE2-472A-AAD3-1B7AFBB91EB8}" srcOrd="4" destOrd="0" presId="urn:microsoft.com/office/officeart/2005/8/layout/process2"/>
    <dgm:cxn modelId="{933D80D8-DBE1-4B11-ADE3-E119F4AF5490}" type="presParOf" srcId="{A8540D6B-26B5-4902-8506-9CF4BF623EC0}" destId="{6FA9DD7A-F3D8-421C-A5A0-90D6A1FAD5A5}" srcOrd="5" destOrd="0" presId="urn:microsoft.com/office/officeart/2005/8/layout/process2"/>
    <dgm:cxn modelId="{D7B0DF41-CDF4-4D41-ACE6-5A977E70ABA0}" type="presParOf" srcId="{6FA9DD7A-F3D8-421C-A5A0-90D6A1FAD5A5}" destId="{919F34EC-C5E3-4690-B4F5-B9B3E011016C}" srcOrd="0" destOrd="0" presId="urn:microsoft.com/office/officeart/2005/8/layout/process2"/>
    <dgm:cxn modelId="{16FFB523-B653-40EE-846A-191928C75E4E}" type="presParOf" srcId="{A8540D6B-26B5-4902-8506-9CF4BF623EC0}" destId="{59391BBF-E95D-4383-A880-57B6C31422D3}" srcOrd="6" destOrd="0" presId="urn:microsoft.com/office/officeart/2005/8/layout/process2"/>
    <dgm:cxn modelId="{48941F15-BBB8-47CA-A559-E1171D2E1076}" type="presParOf" srcId="{A8540D6B-26B5-4902-8506-9CF4BF623EC0}" destId="{8A8C18D8-097D-4410-8081-A24B817A10EC}" srcOrd="7" destOrd="0" presId="urn:microsoft.com/office/officeart/2005/8/layout/process2"/>
    <dgm:cxn modelId="{3D3541E2-4A56-4B92-988D-65DE3DE8BD00}" type="presParOf" srcId="{8A8C18D8-097D-4410-8081-A24B817A10EC}" destId="{DAA73AB8-27E5-41B5-94F6-CD41F814594C}" srcOrd="0" destOrd="0" presId="urn:microsoft.com/office/officeart/2005/8/layout/process2"/>
    <dgm:cxn modelId="{3390DC2F-E23A-4431-8427-9C5B8823B18F}" type="presParOf" srcId="{A8540D6B-26B5-4902-8506-9CF4BF623EC0}" destId="{361F7DD1-59A8-430A-8E01-143B80D9FBE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C97CE7-3CED-4116-AC71-18D037A9DA36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9C6EF08-670D-4CD9-B10F-BB0A7ED6CFA2}">
      <dgm:prSet phldrT="[Текст]"/>
      <dgm:spPr/>
      <dgm:t>
        <a:bodyPr/>
        <a:lstStyle/>
        <a:p>
          <a:r>
            <a:rPr lang="ru-RU" dirty="0" smtClean="0"/>
            <a:t>Эксперт</a:t>
          </a:r>
          <a:endParaRPr lang="ru-RU" dirty="0"/>
        </a:p>
      </dgm:t>
    </dgm:pt>
    <dgm:pt modelId="{B39A6341-7BF7-4A1F-A0DC-CD22C9B44F94}" type="parTrans" cxnId="{944D12B6-246E-4DA5-84DE-2F2AA264551C}">
      <dgm:prSet/>
      <dgm:spPr/>
      <dgm:t>
        <a:bodyPr/>
        <a:lstStyle/>
        <a:p>
          <a:endParaRPr lang="ru-RU"/>
        </a:p>
      </dgm:t>
    </dgm:pt>
    <dgm:pt modelId="{A735CCB0-E19E-48E7-8D0D-A2F5FE7FEBB7}" type="sibTrans" cxnId="{944D12B6-246E-4DA5-84DE-2F2AA264551C}">
      <dgm:prSet/>
      <dgm:spPr/>
      <dgm:t>
        <a:bodyPr/>
        <a:lstStyle/>
        <a:p>
          <a:endParaRPr lang="ru-RU"/>
        </a:p>
      </dgm:t>
    </dgm:pt>
    <dgm:pt modelId="{F1A0CC3B-2411-4A12-A9CD-BCBAD1648F50}">
      <dgm:prSet phldrT="[Текст]" custT="1"/>
      <dgm:spPr/>
      <dgm:t>
        <a:bodyPr/>
        <a:lstStyle/>
        <a:p>
          <a:r>
            <a:rPr lang="ru-RU" sz="2400" dirty="0" smtClean="0"/>
            <a:t>штраф до 50 тыс. рублей</a:t>
          </a:r>
          <a:endParaRPr lang="ru-RU" sz="2400" dirty="0"/>
        </a:p>
      </dgm:t>
    </dgm:pt>
    <dgm:pt modelId="{1B7D572F-7652-4602-9AEE-BAF095314A79}" type="parTrans" cxnId="{0F1EC9EC-6080-457C-BE1C-0D83BB4FC445}">
      <dgm:prSet/>
      <dgm:spPr/>
      <dgm:t>
        <a:bodyPr/>
        <a:lstStyle/>
        <a:p>
          <a:endParaRPr lang="ru-RU"/>
        </a:p>
      </dgm:t>
    </dgm:pt>
    <dgm:pt modelId="{E589E56D-970F-49F4-88E7-11A6CA0A7934}" type="sibTrans" cxnId="{0F1EC9EC-6080-457C-BE1C-0D83BB4FC445}">
      <dgm:prSet/>
      <dgm:spPr/>
      <dgm:t>
        <a:bodyPr/>
        <a:lstStyle/>
        <a:p>
          <a:endParaRPr lang="ru-RU"/>
        </a:p>
      </dgm:t>
    </dgm:pt>
    <dgm:pt modelId="{4997CF70-4E5A-415F-9286-A54A41584125}">
      <dgm:prSet phldrT="[Текст]" custT="1"/>
      <dgm:spPr/>
      <dgm:t>
        <a:bodyPr/>
        <a:lstStyle/>
        <a:p>
          <a:r>
            <a:rPr lang="ru-RU" sz="2400" dirty="0" smtClean="0"/>
            <a:t>дисквалификация </a:t>
          </a:r>
          <a:br>
            <a:rPr lang="ru-RU" sz="2400" dirty="0" smtClean="0"/>
          </a:br>
          <a:r>
            <a:rPr lang="ru-RU" sz="2400" dirty="0" smtClean="0"/>
            <a:t>до 3 лет</a:t>
          </a:r>
          <a:endParaRPr lang="ru-RU" sz="2400" dirty="0"/>
        </a:p>
      </dgm:t>
    </dgm:pt>
    <dgm:pt modelId="{F3DB9152-F425-4489-9A3D-E12B4300FF13}" type="parTrans" cxnId="{AECCE582-5C42-4AF0-BB8B-90491DD93751}">
      <dgm:prSet/>
      <dgm:spPr/>
      <dgm:t>
        <a:bodyPr/>
        <a:lstStyle/>
        <a:p>
          <a:endParaRPr lang="ru-RU"/>
        </a:p>
      </dgm:t>
    </dgm:pt>
    <dgm:pt modelId="{75DBE6B6-6D7B-48DE-8187-5E6FA0244936}" type="sibTrans" cxnId="{AECCE582-5C42-4AF0-BB8B-90491DD93751}">
      <dgm:prSet/>
      <dgm:spPr/>
      <dgm:t>
        <a:bodyPr/>
        <a:lstStyle/>
        <a:p>
          <a:endParaRPr lang="ru-RU"/>
        </a:p>
      </dgm:t>
    </dgm:pt>
    <dgm:pt modelId="{560440EA-43C2-4100-93ED-77C4E22F2290}">
      <dgm:prSet phldrT="[Текст]"/>
      <dgm:spPr/>
      <dgm:t>
        <a:bodyPr/>
        <a:lstStyle/>
        <a:p>
          <a:r>
            <a:rPr lang="ru-RU" dirty="0" smtClean="0"/>
            <a:t>Организация</a:t>
          </a:r>
          <a:endParaRPr lang="ru-RU" dirty="0"/>
        </a:p>
      </dgm:t>
    </dgm:pt>
    <dgm:pt modelId="{581AF453-31BB-4C03-8D91-FDBB4CC8A723}" type="parTrans" cxnId="{20545B5B-9AB6-4A17-9A39-7C91E06ADF29}">
      <dgm:prSet/>
      <dgm:spPr/>
      <dgm:t>
        <a:bodyPr/>
        <a:lstStyle/>
        <a:p>
          <a:endParaRPr lang="ru-RU"/>
        </a:p>
      </dgm:t>
    </dgm:pt>
    <dgm:pt modelId="{E9D6EF61-A32F-4ACC-8A53-E14CE1129FC0}" type="sibTrans" cxnId="{20545B5B-9AB6-4A17-9A39-7C91E06ADF29}">
      <dgm:prSet/>
      <dgm:spPr/>
      <dgm:t>
        <a:bodyPr/>
        <a:lstStyle/>
        <a:p>
          <a:endParaRPr lang="ru-RU"/>
        </a:p>
      </dgm:t>
    </dgm:pt>
    <dgm:pt modelId="{8DDD79E6-ADFF-43FB-97CA-8CAFF54FE55B}">
      <dgm:prSet phldrT="[Текст]" custT="1"/>
      <dgm:spPr/>
      <dgm:t>
        <a:bodyPr/>
        <a:lstStyle/>
        <a:p>
          <a:r>
            <a:rPr lang="ru-RU" sz="2400" dirty="0" smtClean="0"/>
            <a:t>штраф до 200 тыс. рублей</a:t>
          </a:r>
          <a:endParaRPr lang="ru-RU" sz="2400" dirty="0"/>
        </a:p>
      </dgm:t>
    </dgm:pt>
    <dgm:pt modelId="{B30EE163-24F3-4A9C-BEBC-7592AA4A6C4E}" type="parTrans" cxnId="{19ACC742-BAA2-4E55-B02D-CFE162FD6DBF}">
      <dgm:prSet/>
      <dgm:spPr/>
      <dgm:t>
        <a:bodyPr/>
        <a:lstStyle/>
        <a:p>
          <a:endParaRPr lang="ru-RU"/>
        </a:p>
      </dgm:t>
    </dgm:pt>
    <dgm:pt modelId="{4E51C0B6-9664-43BD-A578-B13000F360F2}" type="sibTrans" cxnId="{19ACC742-BAA2-4E55-B02D-CFE162FD6DBF}">
      <dgm:prSet/>
      <dgm:spPr/>
      <dgm:t>
        <a:bodyPr/>
        <a:lstStyle/>
        <a:p>
          <a:endParaRPr lang="ru-RU"/>
        </a:p>
      </dgm:t>
    </dgm:pt>
    <dgm:pt modelId="{E9ED0737-BFE4-4783-9ECA-18A8AB77104F}">
      <dgm:prSet phldrT="[Текст]" custT="1"/>
      <dgm:spPr/>
      <dgm:t>
        <a:bodyPr/>
        <a:lstStyle/>
        <a:p>
          <a:r>
            <a:rPr lang="ru-RU" sz="2400" dirty="0" smtClean="0"/>
            <a:t>приостановление деятельности до 90 суток</a:t>
          </a:r>
          <a:endParaRPr lang="ru-RU" sz="2400" dirty="0"/>
        </a:p>
      </dgm:t>
    </dgm:pt>
    <dgm:pt modelId="{BC9C9B2B-384D-4410-81B4-D95AA7A9CDEF}" type="parTrans" cxnId="{1D5E73E5-1A49-481A-ACBE-81E164883C32}">
      <dgm:prSet/>
      <dgm:spPr/>
      <dgm:t>
        <a:bodyPr/>
        <a:lstStyle/>
        <a:p>
          <a:endParaRPr lang="ru-RU"/>
        </a:p>
      </dgm:t>
    </dgm:pt>
    <dgm:pt modelId="{76B5AB00-457F-4DA6-B6D2-45BC2F29349D}" type="sibTrans" cxnId="{1D5E73E5-1A49-481A-ACBE-81E164883C32}">
      <dgm:prSet/>
      <dgm:spPr/>
      <dgm:t>
        <a:bodyPr/>
        <a:lstStyle/>
        <a:p>
          <a:endParaRPr lang="ru-RU"/>
        </a:p>
      </dgm:t>
    </dgm:pt>
    <dgm:pt modelId="{8284A6F4-2410-44A6-A184-BC8ADBDFF79B}">
      <dgm:prSet phldrT="[Текст]" custT="1"/>
      <dgm:spPr/>
      <dgm:t>
        <a:bodyPr/>
        <a:lstStyle/>
        <a:p>
          <a:r>
            <a:rPr lang="ru-RU" sz="2400" dirty="0" smtClean="0"/>
            <a:t>данные в Минтруд для лишения сертификата эксперта</a:t>
          </a:r>
          <a:endParaRPr lang="ru-RU" sz="2400" dirty="0"/>
        </a:p>
      </dgm:t>
    </dgm:pt>
    <dgm:pt modelId="{40C37666-8948-40EC-A00D-F745502ADFA3}" type="parTrans" cxnId="{E28063E8-42D0-4690-8209-6CFEF4F50DCA}">
      <dgm:prSet/>
      <dgm:spPr/>
      <dgm:t>
        <a:bodyPr/>
        <a:lstStyle/>
        <a:p>
          <a:endParaRPr lang="ru-RU"/>
        </a:p>
      </dgm:t>
    </dgm:pt>
    <dgm:pt modelId="{01AE2475-0B9C-43AD-B4E0-ECE40D6F9252}" type="sibTrans" cxnId="{E28063E8-42D0-4690-8209-6CFEF4F50DCA}">
      <dgm:prSet/>
      <dgm:spPr/>
      <dgm:t>
        <a:bodyPr/>
        <a:lstStyle/>
        <a:p>
          <a:endParaRPr lang="ru-RU"/>
        </a:p>
      </dgm:t>
    </dgm:pt>
    <dgm:pt modelId="{FC133E51-8211-4DF0-B491-87400C9E57B0}">
      <dgm:prSet phldrT="[Текст]" custT="1"/>
      <dgm:spPr/>
      <dgm:t>
        <a:bodyPr/>
        <a:lstStyle/>
        <a:p>
          <a:r>
            <a:rPr lang="ru-RU" sz="2400" dirty="0" smtClean="0"/>
            <a:t>данные в Росакредитацию для аннулирования аттестата аккредитации</a:t>
          </a:r>
          <a:endParaRPr lang="ru-RU" sz="2400" dirty="0"/>
        </a:p>
      </dgm:t>
    </dgm:pt>
    <dgm:pt modelId="{5D9DD00B-4A3A-470B-B209-6BEB7349E286}" type="parTrans" cxnId="{A63FB2A7-344E-4758-8C83-F60F72F34ED2}">
      <dgm:prSet/>
      <dgm:spPr/>
      <dgm:t>
        <a:bodyPr/>
        <a:lstStyle/>
        <a:p>
          <a:endParaRPr lang="ru-RU"/>
        </a:p>
      </dgm:t>
    </dgm:pt>
    <dgm:pt modelId="{F23C695A-08D4-4F84-97EA-3D0C41D627F7}" type="sibTrans" cxnId="{A63FB2A7-344E-4758-8C83-F60F72F34ED2}">
      <dgm:prSet/>
      <dgm:spPr/>
      <dgm:t>
        <a:bodyPr/>
        <a:lstStyle/>
        <a:p>
          <a:endParaRPr lang="ru-RU"/>
        </a:p>
      </dgm:t>
    </dgm:pt>
    <dgm:pt modelId="{4E25DF32-2D5D-46D4-AA4E-3F8475CF432F}" type="pres">
      <dgm:prSet presAssocID="{98C97CE7-3CED-4116-AC71-18D037A9DA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9031A4-C757-49D8-B1D7-A690CC3BE6EB}" type="pres">
      <dgm:prSet presAssocID="{99C6EF08-670D-4CD9-B10F-BB0A7ED6CFA2}" presName="linNode" presStyleCnt="0"/>
      <dgm:spPr/>
    </dgm:pt>
    <dgm:pt modelId="{B151A060-ACD3-4DB9-B0E1-5CAA08765DDD}" type="pres">
      <dgm:prSet presAssocID="{99C6EF08-670D-4CD9-B10F-BB0A7ED6CFA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6405C-7B62-4587-A0A0-0903423D3203}" type="pres">
      <dgm:prSet presAssocID="{99C6EF08-670D-4CD9-B10F-BB0A7ED6CFA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58FA9-C911-4A46-A9BB-FE2C3D59BFA5}" type="pres">
      <dgm:prSet presAssocID="{A735CCB0-E19E-48E7-8D0D-A2F5FE7FEBB7}" presName="spacing" presStyleCnt="0"/>
      <dgm:spPr/>
    </dgm:pt>
    <dgm:pt modelId="{CB50D309-6999-41E0-9E47-20D56749845F}" type="pres">
      <dgm:prSet presAssocID="{560440EA-43C2-4100-93ED-77C4E22F2290}" presName="linNode" presStyleCnt="0"/>
      <dgm:spPr/>
    </dgm:pt>
    <dgm:pt modelId="{9C31BDD0-190E-4A82-A6F0-3BCB7E84BD25}" type="pres">
      <dgm:prSet presAssocID="{560440EA-43C2-4100-93ED-77C4E22F229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C96FE-B676-44C4-BF50-621CD1AE5251}" type="pres">
      <dgm:prSet presAssocID="{560440EA-43C2-4100-93ED-77C4E22F2290}" presName="childShp" presStyleLbl="bgAccFollowNode1" presStyleIdx="1" presStyleCnt="2" custScaleY="121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4D12B6-246E-4DA5-84DE-2F2AA264551C}" srcId="{98C97CE7-3CED-4116-AC71-18D037A9DA36}" destId="{99C6EF08-670D-4CD9-B10F-BB0A7ED6CFA2}" srcOrd="0" destOrd="0" parTransId="{B39A6341-7BF7-4A1F-A0DC-CD22C9B44F94}" sibTransId="{A735CCB0-E19E-48E7-8D0D-A2F5FE7FEBB7}"/>
    <dgm:cxn modelId="{0F1EC9EC-6080-457C-BE1C-0D83BB4FC445}" srcId="{99C6EF08-670D-4CD9-B10F-BB0A7ED6CFA2}" destId="{F1A0CC3B-2411-4A12-A9CD-BCBAD1648F50}" srcOrd="0" destOrd="0" parTransId="{1B7D572F-7652-4602-9AEE-BAF095314A79}" sibTransId="{E589E56D-970F-49F4-88E7-11A6CA0A7934}"/>
    <dgm:cxn modelId="{290CB45C-0BF4-45D9-9E65-13D269B299B5}" type="presOf" srcId="{99C6EF08-670D-4CD9-B10F-BB0A7ED6CFA2}" destId="{B151A060-ACD3-4DB9-B0E1-5CAA08765DDD}" srcOrd="0" destOrd="0" presId="urn:microsoft.com/office/officeart/2005/8/layout/vList6"/>
    <dgm:cxn modelId="{6478424F-6846-4F49-8206-D7FBCD3E3D79}" type="presOf" srcId="{4997CF70-4E5A-415F-9286-A54A41584125}" destId="{5336405C-7B62-4587-A0A0-0903423D3203}" srcOrd="0" destOrd="1" presId="urn:microsoft.com/office/officeart/2005/8/layout/vList6"/>
    <dgm:cxn modelId="{1D5E73E5-1A49-481A-ACBE-81E164883C32}" srcId="{560440EA-43C2-4100-93ED-77C4E22F2290}" destId="{E9ED0737-BFE4-4783-9ECA-18A8AB77104F}" srcOrd="1" destOrd="0" parTransId="{BC9C9B2B-384D-4410-81B4-D95AA7A9CDEF}" sibTransId="{76B5AB00-457F-4DA6-B6D2-45BC2F29349D}"/>
    <dgm:cxn modelId="{18499786-612B-415A-B295-9698E9AEDC13}" type="presOf" srcId="{F1A0CC3B-2411-4A12-A9CD-BCBAD1648F50}" destId="{5336405C-7B62-4587-A0A0-0903423D3203}" srcOrd="0" destOrd="0" presId="urn:microsoft.com/office/officeart/2005/8/layout/vList6"/>
    <dgm:cxn modelId="{A7C463D8-4628-438F-814A-6AC7F6D55243}" type="presOf" srcId="{FC133E51-8211-4DF0-B491-87400C9E57B0}" destId="{E43C96FE-B676-44C4-BF50-621CD1AE5251}" srcOrd="0" destOrd="2" presId="urn:microsoft.com/office/officeart/2005/8/layout/vList6"/>
    <dgm:cxn modelId="{A63FB2A7-344E-4758-8C83-F60F72F34ED2}" srcId="{560440EA-43C2-4100-93ED-77C4E22F2290}" destId="{FC133E51-8211-4DF0-B491-87400C9E57B0}" srcOrd="2" destOrd="0" parTransId="{5D9DD00B-4A3A-470B-B209-6BEB7349E286}" sibTransId="{F23C695A-08D4-4F84-97EA-3D0C41D627F7}"/>
    <dgm:cxn modelId="{19ACC742-BAA2-4E55-B02D-CFE162FD6DBF}" srcId="{560440EA-43C2-4100-93ED-77C4E22F2290}" destId="{8DDD79E6-ADFF-43FB-97CA-8CAFF54FE55B}" srcOrd="0" destOrd="0" parTransId="{B30EE163-24F3-4A9C-BEBC-7592AA4A6C4E}" sibTransId="{4E51C0B6-9664-43BD-A578-B13000F360F2}"/>
    <dgm:cxn modelId="{E28063E8-42D0-4690-8209-6CFEF4F50DCA}" srcId="{99C6EF08-670D-4CD9-B10F-BB0A7ED6CFA2}" destId="{8284A6F4-2410-44A6-A184-BC8ADBDFF79B}" srcOrd="2" destOrd="0" parTransId="{40C37666-8948-40EC-A00D-F745502ADFA3}" sibTransId="{01AE2475-0B9C-43AD-B4E0-ECE40D6F9252}"/>
    <dgm:cxn modelId="{278EC175-ECD2-4823-A71D-C03126BEBA8A}" type="presOf" srcId="{8284A6F4-2410-44A6-A184-BC8ADBDFF79B}" destId="{5336405C-7B62-4587-A0A0-0903423D3203}" srcOrd="0" destOrd="2" presId="urn:microsoft.com/office/officeart/2005/8/layout/vList6"/>
    <dgm:cxn modelId="{226057DE-DF9B-43C5-B542-9AF31386BBC7}" type="presOf" srcId="{8DDD79E6-ADFF-43FB-97CA-8CAFF54FE55B}" destId="{E43C96FE-B676-44C4-BF50-621CD1AE5251}" srcOrd="0" destOrd="0" presId="urn:microsoft.com/office/officeart/2005/8/layout/vList6"/>
    <dgm:cxn modelId="{5B36286B-690D-4EEE-859E-1CE339CA1370}" type="presOf" srcId="{98C97CE7-3CED-4116-AC71-18D037A9DA36}" destId="{4E25DF32-2D5D-46D4-AA4E-3F8475CF432F}" srcOrd="0" destOrd="0" presId="urn:microsoft.com/office/officeart/2005/8/layout/vList6"/>
    <dgm:cxn modelId="{347FC9AA-85C7-468F-B3DE-CD688BCA0FB5}" type="presOf" srcId="{E9ED0737-BFE4-4783-9ECA-18A8AB77104F}" destId="{E43C96FE-B676-44C4-BF50-621CD1AE5251}" srcOrd="0" destOrd="1" presId="urn:microsoft.com/office/officeart/2005/8/layout/vList6"/>
    <dgm:cxn modelId="{20545B5B-9AB6-4A17-9A39-7C91E06ADF29}" srcId="{98C97CE7-3CED-4116-AC71-18D037A9DA36}" destId="{560440EA-43C2-4100-93ED-77C4E22F2290}" srcOrd="1" destOrd="0" parTransId="{581AF453-31BB-4C03-8D91-FDBB4CC8A723}" sibTransId="{E9D6EF61-A32F-4ACC-8A53-E14CE1129FC0}"/>
    <dgm:cxn modelId="{2E433722-D2B5-421B-8EF5-45946E57B309}" type="presOf" srcId="{560440EA-43C2-4100-93ED-77C4E22F2290}" destId="{9C31BDD0-190E-4A82-A6F0-3BCB7E84BD25}" srcOrd="0" destOrd="0" presId="urn:microsoft.com/office/officeart/2005/8/layout/vList6"/>
    <dgm:cxn modelId="{AECCE582-5C42-4AF0-BB8B-90491DD93751}" srcId="{99C6EF08-670D-4CD9-B10F-BB0A7ED6CFA2}" destId="{4997CF70-4E5A-415F-9286-A54A41584125}" srcOrd="1" destOrd="0" parTransId="{F3DB9152-F425-4489-9A3D-E12B4300FF13}" sibTransId="{75DBE6B6-6D7B-48DE-8187-5E6FA0244936}"/>
    <dgm:cxn modelId="{CFF888C0-D161-470A-9046-E461F33A0329}" type="presParOf" srcId="{4E25DF32-2D5D-46D4-AA4E-3F8475CF432F}" destId="{FE9031A4-C757-49D8-B1D7-A690CC3BE6EB}" srcOrd="0" destOrd="0" presId="urn:microsoft.com/office/officeart/2005/8/layout/vList6"/>
    <dgm:cxn modelId="{BC597866-22B9-43AE-B759-C969F4E068FD}" type="presParOf" srcId="{FE9031A4-C757-49D8-B1D7-A690CC3BE6EB}" destId="{B151A060-ACD3-4DB9-B0E1-5CAA08765DDD}" srcOrd="0" destOrd="0" presId="urn:microsoft.com/office/officeart/2005/8/layout/vList6"/>
    <dgm:cxn modelId="{06608CA8-3DBD-4921-B724-8E1028C2FB3B}" type="presParOf" srcId="{FE9031A4-C757-49D8-B1D7-A690CC3BE6EB}" destId="{5336405C-7B62-4587-A0A0-0903423D3203}" srcOrd="1" destOrd="0" presId="urn:microsoft.com/office/officeart/2005/8/layout/vList6"/>
    <dgm:cxn modelId="{6F8BC06F-D887-4A33-B90D-B3DBE8A228C5}" type="presParOf" srcId="{4E25DF32-2D5D-46D4-AA4E-3F8475CF432F}" destId="{7F058FA9-C911-4A46-A9BB-FE2C3D59BFA5}" srcOrd="1" destOrd="0" presId="urn:microsoft.com/office/officeart/2005/8/layout/vList6"/>
    <dgm:cxn modelId="{DCA069E2-0181-482A-AEF0-1C5336B0A62E}" type="presParOf" srcId="{4E25DF32-2D5D-46D4-AA4E-3F8475CF432F}" destId="{CB50D309-6999-41E0-9E47-20D56749845F}" srcOrd="2" destOrd="0" presId="urn:microsoft.com/office/officeart/2005/8/layout/vList6"/>
    <dgm:cxn modelId="{56B3F593-AE89-44B1-8A51-8DA7F6B34591}" type="presParOf" srcId="{CB50D309-6999-41E0-9E47-20D56749845F}" destId="{9C31BDD0-190E-4A82-A6F0-3BCB7E84BD25}" srcOrd="0" destOrd="0" presId="urn:microsoft.com/office/officeart/2005/8/layout/vList6"/>
    <dgm:cxn modelId="{25BD680D-5234-4738-8F35-29B1FB557AF8}" type="presParOf" srcId="{CB50D309-6999-41E0-9E47-20D56749845F}" destId="{E43C96FE-B676-44C4-BF50-621CD1AE52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FCD251-E51D-4383-981A-18307FD75A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D26954-169A-41D7-89D9-79988EF10208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3E0F0A9E-7106-4811-8FC2-883BD26EAC99}" type="parTrans" cxnId="{22C67025-682A-4364-83A2-0046802670B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212C803-BAB9-4F3B-9EED-FFEEC4F2AE10}" type="sibTrans" cxnId="{22C67025-682A-4364-83A2-0046802670B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332F88F-C5D3-4EDB-87B2-CFC651C3E33C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F11A2DEB-D2E7-4B0D-858F-C4C99BCF238A}" type="sibTrans" cxnId="{D7F40419-2172-4D17-94FF-C7A9FC7D86A6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CE087EA-2422-44C4-8EB5-B48BD9686DC4}" type="parTrans" cxnId="{D7F40419-2172-4D17-94FF-C7A9FC7D86A6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CC096540-E9AF-484F-BC74-6051ADBEBB54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317EE762-291E-486F-B94E-184198BA01E0}" type="parTrans" cxnId="{D1D92F40-732D-4865-85F1-62A8465B17E9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15C6AD1-3AFB-43FB-98E1-4A6139CF77CB}" type="sibTrans" cxnId="{D1D92F40-732D-4865-85F1-62A8465B17E9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5F9ED20F-16BD-48E3-8070-994894978155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2"/>
              </a:solidFill>
            </a:rPr>
            <a:t>не менее 5 экспертов, работающих по трудовому договору и имеющих сертификат эксперта на право выполнения работ по специальной оценке условий труда, в том числе не менее одного эксперта, имеющего высшее образование по одной из специальностей - врач по общей гигиене, врач по гигиене труда, врач по санитарно-гигиеническим лабораторным исследованиям, аттестуемых Минтрудом России</a:t>
          </a:r>
          <a:endParaRPr lang="ru-RU" sz="1800" dirty="0">
            <a:solidFill>
              <a:schemeClr val="tx2"/>
            </a:solidFill>
          </a:endParaRPr>
        </a:p>
      </dgm:t>
    </dgm:pt>
    <dgm:pt modelId="{183CFECA-0A38-4D45-83EF-19EAF4870385}" type="parTrans" cxnId="{0EBD2BF3-6805-4F55-B047-45167A232630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A289D32-B70B-446E-9AE0-BB6273E2DEB2}" type="sibTrans" cxnId="{0EBD2BF3-6805-4F55-B047-45167A232630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150C0BB-AA7C-47B9-BC6D-D70F2B153090}">
      <dgm:prSet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испытательная лаборатория (центр), аккредитуемая Росаккредитацией </a:t>
          </a:r>
          <a:endParaRPr lang="ru-RU" dirty="0">
            <a:solidFill>
              <a:schemeClr val="tx2"/>
            </a:solidFill>
          </a:endParaRPr>
        </a:p>
      </dgm:t>
    </dgm:pt>
    <dgm:pt modelId="{4FD70679-0803-41FE-B1E0-346550423CA4}" type="parTrans" cxnId="{373C0D46-46D0-459D-A3E9-A069103C57E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B0441CA-57D7-4211-82AB-E8A061274BF2}" type="sibTrans" cxnId="{373C0D46-46D0-459D-A3E9-A069103C57E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241CA47-391B-4E44-9F00-ADC33CE43916}">
      <dgm:prSet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один из уставных видов деятельности – проведение специальной оценки условий труда</a:t>
          </a:r>
          <a:endParaRPr lang="ru-RU" dirty="0">
            <a:solidFill>
              <a:schemeClr val="tx2"/>
            </a:solidFill>
          </a:endParaRPr>
        </a:p>
      </dgm:t>
    </dgm:pt>
    <dgm:pt modelId="{51738CB2-E2E6-4339-9B3A-80F29B686E9A}" type="parTrans" cxnId="{0D527BDE-10F9-4EDC-AA53-9C256B85247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F6D4F78-8A15-4F70-8532-7AD9C43F8028}" type="sibTrans" cxnId="{0D527BDE-10F9-4EDC-AA53-9C256B85247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D70C7C3E-1C86-4FDB-B368-9BD484AC5283}" type="pres">
      <dgm:prSet presAssocID="{9DFCD251-E51D-4383-981A-18307FD75A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202BA4-2CBA-4F4E-870F-70043F0E09BE}" type="pres">
      <dgm:prSet presAssocID="{0332F88F-C5D3-4EDB-87B2-CFC651C3E33C}" presName="composite" presStyleCnt="0"/>
      <dgm:spPr/>
      <dgm:t>
        <a:bodyPr/>
        <a:lstStyle/>
        <a:p>
          <a:endParaRPr lang="ru-RU"/>
        </a:p>
      </dgm:t>
    </dgm:pt>
    <dgm:pt modelId="{50DCB581-17C3-4E2C-8D3E-617620A2C456}" type="pres">
      <dgm:prSet presAssocID="{0332F88F-C5D3-4EDB-87B2-CFC651C3E33C}" presName="parentText" presStyleLbl="alignNode1" presStyleIdx="0" presStyleCnt="3" custScaleY="142217" custLinFactNeighborX="0" custLinFactNeighborY="43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0A4C5-463C-4FAD-8AF9-06DB0AE4C455}" type="pres">
      <dgm:prSet presAssocID="{0332F88F-C5D3-4EDB-87B2-CFC651C3E33C}" presName="descendantText" presStyleLbl="alignAcc1" presStyleIdx="0" presStyleCnt="3" custScaleY="175962" custLinFactNeighborX="-396" custLinFactNeighborY="11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A9371-18B6-46B4-9A2F-9E987B1CB865}" type="pres">
      <dgm:prSet presAssocID="{F11A2DEB-D2E7-4B0D-858F-C4C99BCF238A}" presName="sp" presStyleCnt="0"/>
      <dgm:spPr/>
      <dgm:t>
        <a:bodyPr/>
        <a:lstStyle/>
        <a:p>
          <a:endParaRPr lang="ru-RU"/>
        </a:p>
      </dgm:t>
    </dgm:pt>
    <dgm:pt modelId="{8CE96A9B-CF78-4649-BB78-9BAD04421A30}" type="pres">
      <dgm:prSet presAssocID="{BED26954-169A-41D7-89D9-79988EF10208}" presName="composite" presStyleCnt="0"/>
      <dgm:spPr/>
      <dgm:t>
        <a:bodyPr/>
        <a:lstStyle/>
        <a:p>
          <a:endParaRPr lang="ru-RU"/>
        </a:p>
      </dgm:t>
    </dgm:pt>
    <dgm:pt modelId="{C1AA7883-7D41-403C-B916-3A7FCB19FC44}" type="pres">
      <dgm:prSet presAssocID="{BED26954-169A-41D7-89D9-79988EF10208}" presName="parentText" presStyleLbl="alignNode1" presStyleIdx="1" presStyleCnt="3" custLinFactNeighborX="-6238" custLinFactNeighborY="74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CEBC4-1BC7-4E65-8EE4-F1F908C736AD}" type="pres">
      <dgm:prSet presAssocID="{BED26954-169A-41D7-89D9-79988EF10208}" presName="descendantText" presStyleLbl="alignAcc1" presStyleIdx="1" presStyleCnt="3" custLinFactNeighborX="-30" custLinFactNeighborY="11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3B0AB-4F02-4B2E-9A7C-C70B9EEE91D5}" type="pres">
      <dgm:prSet presAssocID="{3212C803-BAB9-4F3B-9EED-FFEEC4F2AE10}" presName="sp" presStyleCnt="0"/>
      <dgm:spPr/>
      <dgm:t>
        <a:bodyPr/>
        <a:lstStyle/>
        <a:p>
          <a:endParaRPr lang="ru-RU"/>
        </a:p>
      </dgm:t>
    </dgm:pt>
    <dgm:pt modelId="{44744958-7A9E-4E44-877F-02FB418DDE56}" type="pres">
      <dgm:prSet presAssocID="{CC096540-E9AF-484F-BC74-6051ADBEBB54}" presName="composite" presStyleCnt="0"/>
      <dgm:spPr/>
      <dgm:t>
        <a:bodyPr/>
        <a:lstStyle/>
        <a:p>
          <a:endParaRPr lang="ru-RU"/>
        </a:p>
      </dgm:t>
    </dgm:pt>
    <dgm:pt modelId="{D8954B93-D172-4286-A102-FE26401302EE}" type="pres">
      <dgm:prSet presAssocID="{CC096540-E9AF-484F-BC74-6051ADBEBB54}" presName="parentText" presStyleLbl="alignNode1" presStyleIdx="2" presStyleCnt="3" custLinFactNeighborX="0" custLinFactNeighborY="98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C02FD-6520-4EA1-80D7-5825FE6ECCEA}" type="pres">
      <dgm:prSet presAssocID="{CC096540-E9AF-484F-BC74-6051ADBEBB5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B4B6C-D103-46D8-A296-00332FDB5044}" type="presOf" srcId="{BED26954-169A-41D7-89D9-79988EF10208}" destId="{C1AA7883-7D41-403C-B916-3A7FCB19FC44}" srcOrd="0" destOrd="0" presId="urn:microsoft.com/office/officeart/2005/8/layout/chevron2"/>
    <dgm:cxn modelId="{E88E6097-3A0C-4E9F-80B7-1400AFE7D1F3}" type="presOf" srcId="{5F9ED20F-16BD-48E3-8070-994894978155}" destId="{9190A4C5-463C-4FAD-8AF9-06DB0AE4C455}" srcOrd="0" destOrd="0" presId="urn:microsoft.com/office/officeart/2005/8/layout/chevron2"/>
    <dgm:cxn modelId="{D7F40419-2172-4D17-94FF-C7A9FC7D86A6}" srcId="{9DFCD251-E51D-4383-981A-18307FD75A3B}" destId="{0332F88F-C5D3-4EDB-87B2-CFC651C3E33C}" srcOrd="0" destOrd="0" parTransId="{ECE087EA-2422-44C4-8EB5-B48BD9686DC4}" sibTransId="{F11A2DEB-D2E7-4B0D-858F-C4C99BCF238A}"/>
    <dgm:cxn modelId="{7B2050D6-22A0-4D91-858D-7E47D80446CB}" type="presOf" srcId="{0332F88F-C5D3-4EDB-87B2-CFC651C3E33C}" destId="{50DCB581-17C3-4E2C-8D3E-617620A2C456}" srcOrd="0" destOrd="0" presId="urn:microsoft.com/office/officeart/2005/8/layout/chevron2"/>
    <dgm:cxn modelId="{417922F8-36C2-410B-AF40-754D1759149F}" type="presOf" srcId="{B150C0BB-AA7C-47B9-BC6D-D70F2B153090}" destId="{E3FC02FD-6520-4EA1-80D7-5825FE6ECCEA}" srcOrd="0" destOrd="0" presId="urn:microsoft.com/office/officeart/2005/8/layout/chevron2"/>
    <dgm:cxn modelId="{373C0D46-46D0-459D-A3E9-A069103C57E4}" srcId="{CC096540-E9AF-484F-BC74-6051ADBEBB54}" destId="{B150C0BB-AA7C-47B9-BC6D-D70F2B153090}" srcOrd="0" destOrd="0" parTransId="{4FD70679-0803-41FE-B1E0-346550423CA4}" sibTransId="{3B0441CA-57D7-4211-82AB-E8A061274BF2}"/>
    <dgm:cxn modelId="{19F9F843-6DE8-4EDB-B868-5231E292A201}" type="presOf" srcId="{CC096540-E9AF-484F-BC74-6051ADBEBB54}" destId="{D8954B93-D172-4286-A102-FE26401302EE}" srcOrd="0" destOrd="0" presId="urn:microsoft.com/office/officeart/2005/8/layout/chevron2"/>
    <dgm:cxn modelId="{4EF8F4E7-D02A-47C5-B2BA-7F27953AD2D2}" type="presOf" srcId="{3241CA47-391B-4E44-9F00-ADC33CE43916}" destId="{33ACEBC4-1BC7-4E65-8EE4-F1F908C736AD}" srcOrd="0" destOrd="0" presId="urn:microsoft.com/office/officeart/2005/8/layout/chevron2"/>
    <dgm:cxn modelId="{D1D92F40-732D-4865-85F1-62A8465B17E9}" srcId="{9DFCD251-E51D-4383-981A-18307FD75A3B}" destId="{CC096540-E9AF-484F-BC74-6051ADBEBB54}" srcOrd="2" destOrd="0" parTransId="{317EE762-291E-486F-B94E-184198BA01E0}" sibTransId="{F15C6AD1-3AFB-43FB-98E1-4A6139CF77CB}"/>
    <dgm:cxn modelId="{0EBD2BF3-6805-4F55-B047-45167A232630}" srcId="{0332F88F-C5D3-4EDB-87B2-CFC651C3E33C}" destId="{5F9ED20F-16BD-48E3-8070-994894978155}" srcOrd="0" destOrd="0" parTransId="{183CFECA-0A38-4D45-83EF-19EAF4870385}" sibTransId="{EA289D32-B70B-446E-9AE0-BB6273E2DEB2}"/>
    <dgm:cxn modelId="{0D527BDE-10F9-4EDC-AA53-9C256B85247C}" srcId="{BED26954-169A-41D7-89D9-79988EF10208}" destId="{3241CA47-391B-4E44-9F00-ADC33CE43916}" srcOrd="0" destOrd="0" parTransId="{51738CB2-E2E6-4339-9B3A-80F29B686E9A}" sibTransId="{0F6D4F78-8A15-4F70-8532-7AD9C43F8028}"/>
    <dgm:cxn modelId="{22C67025-682A-4364-83A2-0046802670BB}" srcId="{9DFCD251-E51D-4383-981A-18307FD75A3B}" destId="{BED26954-169A-41D7-89D9-79988EF10208}" srcOrd="1" destOrd="0" parTransId="{3E0F0A9E-7106-4811-8FC2-883BD26EAC99}" sibTransId="{3212C803-BAB9-4F3B-9EED-FFEEC4F2AE10}"/>
    <dgm:cxn modelId="{BB74B235-2854-46AF-B8C1-DCADAF675A0E}" type="presOf" srcId="{9DFCD251-E51D-4383-981A-18307FD75A3B}" destId="{D70C7C3E-1C86-4FDB-B368-9BD484AC5283}" srcOrd="0" destOrd="0" presId="urn:microsoft.com/office/officeart/2005/8/layout/chevron2"/>
    <dgm:cxn modelId="{562CE20B-83E4-4521-ACF6-FDBB14E5F7CB}" type="presParOf" srcId="{D70C7C3E-1C86-4FDB-B368-9BD484AC5283}" destId="{B1202BA4-2CBA-4F4E-870F-70043F0E09BE}" srcOrd="0" destOrd="0" presId="urn:microsoft.com/office/officeart/2005/8/layout/chevron2"/>
    <dgm:cxn modelId="{B0CF0A33-F4B9-41E8-B95C-2F5B5158B2F1}" type="presParOf" srcId="{B1202BA4-2CBA-4F4E-870F-70043F0E09BE}" destId="{50DCB581-17C3-4E2C-8D3E-617620A2C456}" srcOrd="0" destOrd="0" presId="urn:microsoft.com/office/officeart/2005/8/layout/chevron2"/>
    <dgm:cxn modelId="{528E05FD-5D32-4D0D-B84C-42D28DC3098D}" type="presParOf" srcId="{B1202BA4-2CBA-4F4E-870F-70043F0E09BE}" destId="{9190A4C5-463C-4FAD-8AF9-06DB0AE4C455}" srcOrd="1" destOrd="0" presId="urn:microsoft.com/office/officeart/2005/8/layout/chevron2"/>
    <dgm:cxn modelId="{155A435C-27B0-4AAC-ACA2-A1E56427D401}" type="presParOf" srcId="{D70C7C3E-1C86-4FDB-B368-9BD484AC5283}" destId="{174A9371-18B6-46B4-9A2F-9E987B1CB865}" srcOrd="1" destOrd="0" presId="urn:microsoft.com/office/officeart/2005/8/layout/chevron2"/>
    <dgm:cxn modelId="{005BB463-EFFA-4B30-A6A4-67CCFBE46451}" type="presParOf" srcId="{D70C7C3E-1C86-4FDB-B368-9BD484AC5283}" destId="{8CE96A9B-CF78-4649-BB78-9BAD04421A30}" srcOrd="2" destOrd="0" presId="urn:microsoft.com/office/officeart/2005/8/layout/chevron2"/>
    <dgm:cxn modelId="{76F5A3E4-EB6E-40F1-86A0-55717E4B1EE4}" type="presParOf" srcId="{8CE96A9B-CF78-4649-BB78-9BAD04421A30}" destId="{C1AA7883-7D41-403C-B916-3A7FCB19FC44}" srcOrd="0" destOrd="0" presId="urn:microsoft.com/office/officeart/2005/8/layout/chevron2"/>
    <dgm:cxn modelId="{D7CBEB57-5020-4B27-A6E8-D95C11DF15CC}" type="presParOf" srcId="{8CE96A9B-CF78-4649-BB78-9BAD04421A30}" destId="{33ACEBC4-1BC7-4E65-8EE4-F1F908C736AD}" srcOrd="1" destOrd="0" presId="urn:microsoft.com/office/officeart/2005/8/layout/chevron2"/>
    <dgm:cxn modelId="{248D0EEE-3B3E-4A71-9C26-1D6B9ADCBA31}" type="presParOf" srcId="{D70C7C3E-1C86-4FDB-B368-9BD484AC5283}" destId="{3013B0AB-4F02-4B2E-9A7C-C70B9EEE91D5}" srcOrd="3" destOrd="0" presId="urn:microsoft.com/office/officeart/2005/8/layout/chevron2"/>
    <dgm:cxn modelId="{3B925E78-7531-4C80-8C51-444BFF9FD12D}" type="presParOf" srcId="{D70C7C3E-1C86-4FDB-B368-9BD484AC5283}" destId="{44744958-7A9E-4E44-877F-02FB418DDE56}" srcOrd="4" destOrd="0" presId="urn:microsoft.com/office/officeart/2005/8/layout/chevron2"/>
    <dgm:cxn modelId="{2BF5F573-7BBA-4376-AB24-C403F6845D94}" type="presParOf" srcId="{44744958-7A9E-4E44-877F-02FB418DDE56}" destId="{D8954B93-D172-4286-A102-FE26401302EE}" srcOrd="0" destOrd="0" presId="urn:microsoft.com/office/officeart/2005/8/layout/chevron2"/>
    <dgm:cxn modelId="{83173A32-71FE-49EE-8ED6-ECE999AFDD3A}" type="presParOf" srcId="{44744958-7A9E-4E44-877F-02FB418DDE56}" destId="{E3FC02FD-6520-4EA1-80D7-5825FE6ECCE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D2012B-F214-4F55-B464-21AE636DC1D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9D998B-4336-4AF5-84A4-11A204D8273F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chemeClr val="bg1"/>
              </a:solidFill>
            </a:rPr>
            <a:t>высшее образование</a:t>
          </a:r>
          <a:endParaRPr lang="ru-RU" sz="1800" b="1" dirty="0">
            <a:solidFill>
              <a:schemeClr val="bg1"/>
            </a:solidFill>
          </a:endParaRPr>
        </a:p>
      </dgm:t>
    </dgm:pt>
    <dgm:pt modelId="{8C1CC69C-2026-4E16-8CCC-9EA6E59D7AF1}" type="parTrans" cxnId="{2AC77B12-66FF-4840-9128-536DDCE63EBC}">
      <dgm:prSet/>
      <dgm:spPr/>
      <dgm:t>
        <a:bodyPr/>
        <a:lstStyle/>
        <a:p>
          <a:endParaRPr lang="ru-RU" sz="1800"/>
        </a:p>
      </dgm:t>
    </dgm:pt>
    <dgm:pt modelId="{1ED05157-C1FB-4757-ABE9-1FC43DC355BE}" type="sibTrans" cxnId="{2AC77B12-66FF-4840-9128-536DDCE63EBC}">
      <dgm:prSet/>
      <dgm:spPr/>
      <dgm:t>
        <a:bodyPr/>
        <a:lstStyle/>
        <a:p>
          <a:endParaRPr lang="ru-RU" sz="1800" dirty="0"/>
        </a:p>
      </dgm:t>
    </dgm:pt>
    <dgm:pt modelId="{AE558D16-539A-4DD5-A7E9-867ED9287683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800" b="1" dirty="0" smtClean="0">
              <a:solidFill>
                <a:schemeClr val="bg1"/>
              </a:solidFill>
            </a:rPr>
            <a:t>дополнительное образование   (вопросы специальной оценки условий труда </a:t>
          </a:r>
          <a:br>
            <a:rPr lang="ru-RU" sz="1800" b="1" dirty="0" smtClean="0">
              <a:solidFill>
                <a:schemeClr val="bg1"/>
              </a:solidFill>
            </a:rPr>
          </a:br>
          <a:r>
            <a:rPr lang="ru-RU" sz="1800" b="1" dirty="0" smtClean="0">
              <a:solidFill>
                <a:schemeClr val="bg1"/>
              </a:solidFill>
            </a:rPr>
            <a:t>не менее 72 часов)</a:t>
          </a:r>
          <a:endParaRPr lang="ru-RU" sz="1800" b="1" dirty="0">
            <a:solidFill>
              <a:schemeClr val="bg1"/>
            </a:solidFill>
          </a:endParaRPr>
        </a:p>
      </dgm:t>
    </dgm:pt>
    <dgm:pt modelId="{13E43B27-DADA-4F4A-B730-1C6B4FB0DC99}" type="parTrans" cxnId="{1D4511FC-7583-4656-A8D0-5CC453B377E1}">
      <dgm:prSet/>
      <dgm:spPr/>
      <dgm:t>
        <a:bodyPr/>
        <a:lstStyle/>
        <a:p>
          <a:endParaRPr lang="ru-RU" sz="1800"/>
        </a:p>
      </dgm:t>
    </dgm:pt>
    <dgm:pt modelId="{DE25968F-7AD4-4252-820A-CB228D7B43FF}" type="sibTrans" cxnId="{1D4511FC-7583-4656-A8D0-5CC453B377E1}">
      <dgm:prSet/>
      <dgm:spPr/>
      <dgm:t>
        <a:bodyPr/>
        <a:lstStyle/>
        <a:p>
          <a:endParaRPr lang="ru-RU" sz="1800" dirty="0"/>
        </a:p>
      </dgm:t>
    </dgm:pt>
    <dgm:pt modelId="{A0C5F1F1-A1B9-4243-A3F6-7195F449690D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chemeClr val="bg1"/>
              </a:solidFill>
            </a:rPr>
            <a:t>опыт практической работы в области оценки условий труда </a:t>
          </a:r>
          <a:r>
            <a:rPr lang="ru-RU" sz="1600" b="1" dirty="0" smtClean="0">
              <a:solidFill>
                <a:schemeClr val="bg1"/>
              </a:solidFill>
            </a:rPr>
            <a:t>(участие в проведении аттестации рабочих мест, в осуществлении производственного контроля и др.)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A0FEBB-9AB6-49BB-91B6-5590240374F6}" type="parTrans" cxnId="{8B83CD4C-D6DD-4810-A290-8F7EBE9A0445}">
      <dgm:prSet/>
      <dgm:spPr/>
      <dgm:t>
        <a:bodyPr/>
        <a:lstStyle/>
        <a:p>
          <a:endParaRPr lang="ru-RU" sz="1800"/>
        </a:p>
      </dgm:t>
    </dgm:pt>
    <dgm:pt modelId="{3DD38AA2-81F1-4F4B-9151-95CD84465131}" type="sibTrans" cxnId="{8B83CD4C-D6DD-4810-A290-8F7EBE9A0445}">
      <dgm:prSet/>
      <dgm:spPr/>
      <dgm:t>
        <a:bodyPr/>
        <a:lstStyle/>
        <a:p>
          <a:endParaRPr lang="ru-RU" sz="1800" dirty="0"/>
        </a:p>
      </dgm:t>
    </dgm:pt>
    <dgm:pt modelId="{13259E91-3A03-4FDD-A9C7-9BBA5CFD4450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chemeClr val="bg1"/>
              </a:solidFill>
            </a:rPr>
            <a:t>сертификат эксперта</a:t>
          </a:r>
          <a:endParaRPr lang="ru-RU" sz="1800" b="1" dirty="0">
            <a:solidFill>
              <a:schemeClr val="bg1"/>
            </a:solidFill>
          </a:endParaRPr>
        </a:p>
      </dgm:t>
    </dgm:pt>
    <dgm:pt modelId="{814A595C-745A-4716-8694-07112F63EDF4}" type="parTrans" cxnId="{E7BA8D6A-6F08-4611-9D06-C57356551AF2}">
      <dgm:prSet/>
      <dgm:spPr/>
      <dgm:t>
        <a:bodyPr/>
        <a:lstStyle/>
        <a:p>
          <a:endParaRPr lang="ru-RU" sz="1800"/>
        </a:p>
      </dgm:t>
    </dgm:pt>
    <dgm:pt modelId="{75B30DB2-13A0-4FF6-8457-0B0D0465F834}" type="sibTrans" cxnId="{E7BA8D6A-6F08-4611-9D06-C57356551AF2}">
      <dgm:prSet/>
      <dgm:spPr/>
      <dgm:t>
        <a:bodyPr/>
        <a:lstStyle/>
        <a:p>
          <a:endParaRPr lang="ru-RU" sz="1800" dirty="0"/>
        </a:p>
      </dgm:t>
    </dgm:pt>
    <dgm:pt modelId="{82323752-98D3-4334-B1FC-65A99D618736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медицинское образование по специальности врач по общей гигиене, врач по гигиене труда, врач по санитарно-гигиеническим лабораторным исследованиям</a:t>
          </a:r>
        </a:p>
        <a:p>
          <a:r>
            <a:rPr lang="ru-RU" sz="1600" b="1" dirty="0" smtClean="0">
              <a:solidFill>
                <a:schemeClr val="bg1"/>
              </a:solidFill>
            </a:rPr>
            <a:t> (не менее чем у одного эксперта)</a:t>
          </a:r>
          <a:endParaRPr lang="ru-RU" sz="1600" b="1" dirty="0">
            <a:solidFill>
              <a:schemeClr val="bg1"/>
            </a:solidFill>
          </a:endParaRPr>
        </a:p>
      </dgm:t>
    </dgm:pt>
    <dgm:pt modelId="{6ADAFA90-AEB6-4882-805D-D45D98403DE1}" type="parTrans" cxnId="{2DF5F49E-51E9-46C9-AC24-DCEBFE07D181}">
      <dgm:prSet/>
      <dgm:spPr/>
      <dgm:t>
        <a:bodyPr/>
        <a:lstStyle/>
        <a:p>
          <a:endParaRPr lang="ru-RU" sz="1800"/>
        </a:p>
      </dgm:t>
    </dgm:pt>
    <dgm:pt modelId="{A630642B-1BF2-443F-9035-071A62902CAC}" type="sibTrans" cxnId="{2DF5F49E-51E9-46C9-AC24-DCEBFE07D181}">
      <dgm:prSet/>
      <dgm:spPr/>
      <dgm:t>
        <a:bodyPr/>
        <a:lstStyle/>
        <a:p>
          <a:endParaRPr lang="ru-RU" sz="1800" dirty="0"/>
        </a:p>
      </dgm:t>
    </dgm:pt>
    <dgm:pt modelId="{F087F1AD-DD7F-4859-9805-937546DA3676}" type="pres">
      <dgm:prSet presAssocID="{B3D2012B-F214-4F55-B464-21AE636DC1D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775615-B2F1-4469-8608-BFAEC9312E7A}" type="pres">
      <dgm:prSet presAssocID="{939D998B-4336-4AF5-84A4-11A204D8273F}" presName="node" presStyleLbl="node1" presStyleIdx="0" presStyleCnt="5" custScaleX="143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909326-F13C-4375-9B40-CA8FD8671369}" type="pres">
      <dgm:prSet presAssocID="{939D998B-4336-4AF5-84A4-11A204D8273F}" presName="spNode" presStyleCnt="0"/>
      <dgm:spPr/>
    </dgm:pt>
    <dgm:pt modelId="{226A3F3F-6B5F-484D-98A2-571D8985D6F4}" type="pres">
      <dgm:prSet presAssocID="{1ED05157-C1FB-4757-ABE9-1FC43DC355BE}" presName="sibTrans" presStyleLbl="sibTrans1D1" presStyleIdx="0" presStyleCnt="5"/>
      <dgm:spPr/>
      <dgm:t>
        <a:bodyPr/>
        <a:lstStyle/>
        <a:p>
          <a:endParaRPr lang="ru-RU"/>
        </a:p>
      </dgm:t>
    </dgm:pt>
    <dgm:pt modelId="{AA4CF2A4-7F86-4674-86C5-09215A831F57}" type="pres">
      <dgm:prSet presAssocID="{AE558D16-539A-4DD5-A7E9-867ED9287683}" presName="node" presStyleLbl="node1" presStyleIdx="1" presStyleCnt="5" custScaleX="219685" custScaleY="117767" custRadScaleRad="113730" custRadScaleInc="9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E805E-563D-4F0F-AF8C-6E243F5C6175}" type="pres">
      <dgm:prSet presAssocID="{AE558D16-539A-4DD5-A7E9-867ED9287683}" presName="spNode" presStyleCnt="0"/>
      <dgm:spPr/>
    </dgm:pt>
    <dgm:pt modelId="{130F02BA-C28D-4759-81D0-1E56D42F341C}" type="pres">
      <dgm:prSet presAssocID="{DE25968F-7AD4-4252-820A-CB228D7B43FF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D33A7FD-080B-4E63-A334-5638AC0D9CAF}" type="pres">
      <dgm:prSet presAssocID="{A0C5F1F1-A1B9-4243-A3F6-7195F449690D}" presName="node" presStyleLbl="node1" presStyleIdx="2" presStyleCnt="5" custScaleX="212563" custScaleY="134270" custRadScaleRad="107344" custRadScaleInc="-73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00CE9-F506-4DCE-8B36-A7275C3B595C}" type="pres">
      <dgm:prSet presAssocID="{A0C5F1F1-A1B9-4243-A3F6-7195F449690D}" presName="spNode" presStyleCnt="0"/>
      <dgm:spPr/>
    </dgm:pt>
    <dgm:pt modelId="{2D342CBD-CCAC-480B-8669-3919A49BEA6B}" type="pres">
      <dgm:prSet presAssocID="{3DD38AA2-81F1-4F4B-9151-95CD8446513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18CE91F5-4704-4AE0-8692-EC0B738D6BB0}" type="pres">
      <dgm:prSet presAssocID="{13259E91-3A03-4FDD-A9C7-9BBA5CFD4450}" presName="node" presStyleLbl="node1" presStyleIdx="3" presStyleCnt="5" custScaleX="127341" custRadScaleRad="106112" custRadScaleInc="80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69095-1F0E-4217-BFE2-8BB5D03891B8}" type="pres">
      <dgm:prSet presAssocID="{13259E91-3A03-4FDD-A9C7-9BBA5CFD4450}" presName="spNode" presStyleCnt="0"/>
      <dgm:spPr/>
    </dgm:pt>
    <dgm:pt modelId="{BF537CD3-D20F-4C5B-9881-8D52078EE8A5}" type="pres">
      <dgm:prSet presAssocID="{75B30DB2-13A0-4FF6-8457-0B0D0465F83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45168650-8B41-4691-B2F0-20A03924F9C1}" type="pres">
      <dgm:prSet presAssocID="{82323752-98D3-4334-B1FC-65A99D618736}" presName="node" presStyleLbl="node1" presStyleIdx="4" presStyleCnt="5" custScaleX="234812" custScaleY="153498" custRadScaleRad="104683" custRadScaleInc="-24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76A0F-D77D-498E-9D85-DC335268B62B}" type="pres">
      <dgm:prSet presAssocID="{82323752-98D3-4334-B1FC-65A99D618736}" presName="spNode" presStyleCnt="0"/>
      <dgm:spPr/>
    </dgm:pt>
    <dgm:pt modelId="{35418CA5-534F-4F28-A132-582DC5EEB7FB}" type="pres">
      <dgm:prSet presAssocID="{A630642B-1BF2-443F-9035-071A62902CAC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1D4511FC-7583-4656-A8D0-5CC453B377E1}" srcId="{B3D2012B-F214-4F55-B464-21AE636DC1D1}" destId="{AE558D16-539A-4DD5-A7E9-867ED9287683}" srcOrd="1" destOrd="0" parTransId="{13E43B27-DADA-4F4A-B730-1C6B4FB0DC99}" sibTransId="{DE25968F-7AD4-4252-820A-CB228D7B43FF}"/>
    <dgm:cxn modelId="{C3E43B55-B0FF-4148-A261-C549EEE1C901}" type="presOf" srcId="{939D998B-4336-4AF5-84A4-11A204D8273F}" destId="{52775615-B2F1-4469-8608-BFAEC9312E7A}" srcOrd="0" destOrd="0" presId="urn:microsoft.com/office/officeart/2005/8/layout/cycle5"/>
    <dgm:cxn modelId="{E7BA8D6A-6F08-4611-9D06-C57356551AF2}" srcId="{B3D2012B-F214-4F55-B464-21AE636DC1D1}" destId="{13259E91-3A03-4FDD-A9C7-9BBA5CFD4450}" srcOrd="3" destOrd="0" parTransId="{814A595C-745A-4716-8694-07112F63EDF4}" sibTransId="{75B30DB2-13A0-4FF6-8457-0B0D0465F834}"/>
    <dgm:cxn modelId="{EE1C3614-1D55-4A23-B538-64C24A6EF893}" type="presOf" srcId="{75B30DB2-13A0-4FF6-8457-0B0D0465F834}" destId="{BF537CD3-D20F-4C5B-9881-8D52078EE8A5}" srcOrd="0" destOrd="0" presId="urn:microsoft.com/office/officeart/2005/8/layout/cycle5"/>
    <dgm:cxn modelId="{DA18A766-185D-408D-9E2B-0AF2B65BDC46}" type="presOf" srcId="{B3D2012B-F214-4F55-B464-21AE636DC1D1}" destId="{F087F1AD-DD7F-4859-9805-937546DA3676}" srcOrd="0" destOrd="0" presId="urn:microsoft.com/office/officeart/2005/8/layout/cycle5"/>
    <dgm:cxn modelId="{832D4B2A-4C2F-4374-97FA-28BB3E2ACD48}" type="presOf" srcId="{3DD38AA2-81F1-4F4B-9151-95CD84465131}" destId="{2D342CBD-CCAC-480B-8669-3919A49BEA6B}" srcOrd="0" destOrd="0" presId="urn:microsoft.com/office/officeart/2005/8/layout/cycle5"/>
    <dgm:cxn modelId="{F1278FE0-342C-462D-998F-0D4E19773690}" type="presOf" srcId="{DE25968F-7AD4-4252-820A-CB228D7B43FF}" destId="{130F02BA-C28D-4759-81D0-1E56D42F341C}" srcOrd="0" destOrd="0" presId="urn:microsoft.com/office/officeart/2005/8/layout/cycle5"/>
    <dgm:cxn modelId="{2F645017-5A29-4E6A-B200-04360CF72CAC}" type="presOf" srcId="{A0C5F1F1-A1B9-4243-A3F6-7195F449690D}" destId="{6D33A7FD-080B-4E63-A334-5638AC0D9CAF}" srcOrd="0" destOrd="0" presId="urn:microsoft.com/office/officeart/2005/8/layout/cycle5"/>
    <dgm:cxn modelId="{2AC77B12-66FF-4840-9128-536DDCE63EBC}" srcId="{B3D2012B-F214-4F55-B464-21AE636DC1D1}" destId="{939D998B-4336-4AF5-84A4-11A204D8273F}" srcOrd="0" destOrd="0" parTransId="{8C1CC69C-2026-4E16-8CCC-9EA6E59D7AF1}" sibTransId="{1ED05157-C1FB-4757-ABE9-1FC43DC355BE}"/>
    <dgm:cxn modelId="{1E2E200D-AE65-47B9-8215-CBDB4CFAF84B}" type="presOf" srcId="{AE558D16-539A-4DD5-A7E9-867ED9287683}" destId="{AA4CF2A4-7F86-4674-86C5-09215A831F57}" srcOrd="0" destOrd="0" presId="urn:microsoft.com/office/officeart/2005/8/layout/cycle5"/>
    <dgm:cxn modelId="{8B83CD4C-D6DD-4810-A290-8F7EBE9A0445}" srcId="{B3D2012B-F214-4F55-B464-21AE636DC1D1}" destId="{A0C5F1F1-A1B9-4243-A3F6-7195F449690D}" srcOrd="2" destOrd="0" parTransId="{ACA0FEBB-9AB6-49BB-91B6-5590240374F6}" sibTransId="{3DD38AA2-81F1-4F4B-9151-95CD84465131}"/>
    <dgm:cxn modelId="{2CD25868-E551-4D5E-B607-2305B5F39F7E}" type="presOf" srcId="{13259E91-3A03-4FDD-A9C7-9BBA5CFD4450}" destId="{18CE91F5-4704-4AE0-8692-EC0B738D6BB0}" srcOrd="0" destOrd="0" presId="urn:microsoft.com/office/officeart/2005/8/layout/cycle5"/>
    <dgm:cxn modelId="{2DF5F49E-51E9-46C9-AC24-DCEBFE07D181}" srcId="{B3D2012B-F214-4F55-B464-21AE636DC1D1}" destId="{82323752-98D3-4334-B1FC-65A99D618736}" srcOrd="4" destOrd="0" parTransId="{6ADAFA90-AEB6-4882-805D-D45D98403DE1}" sibTransId="{A630642B-1BF2-443F-9035-071A62902CAC}"/>
    <dgm:cxn modelId="{59A00D02-84D9-4526-8702-066284AFCDBB}" type="presOf" srcId="{82323752-98D3-4334-B1FC-65A99D618736}" destId="{45168650-8B41-4691-B2F0-20A03924F9C1}" srcOrd="0" destOrd="0" presId="urn:microsoft.com/office/officeart/2005/8/layout/cycle5"/>
    <dgm:cxn modelId="{738A6D92-FB2C-4A8E-91EA-D1D629C73B11}" type="presOf" srcId="{1ED05157-C1FB-4757-ABE9-1FC43DC355BE}" destId="{226A3F3F-6B5F-484D-98A2-571D8985D6F4}" srcOrd="0" destOrd="0" presId="urn:microsoft.com/office/officeart/2005/8/layout/cycle5"/>
    <dgm:cxn modelId="{F5774544-7A16-42B4-86B1-29CC27455DD3}" type="presOf" srcId="{A630642B-1BF2-443F-9035-071A62902CAC}" destId="{35418CA5-534F-4F28-A132-582DC5EEB7FB}" srcOrd="0" destOrd="0" presId="urn:microsoft.com/office/officeart/2005/8/layout/cycle5"/>
    <dgm:cxn modelId="{E6A72354-ED97-492D-BAF0-C89A5BF557CE}" type="presParOf" srcId="{F087F1AD-DD7F-4859-9805-937546DA3676}" destId="{52775615-B2F1-4469-8608-BFAEC9312E7A}" srcOrd="0" destOrd="0" presId="urn:microsoft.com/office/officeart/2005/8/layout/cycle5"/>
    <dgm:cxn modelId="{1A27E858-215C-4140-AA24-0B6791D5E3F6}" type="presParOf" srcId="{F087F1AD-DD7F-4859-9805-937546DA3676}" destId="{9C909326-F13C-4375-9B40-CA8FD8671369}" srcOrd="1" destOrd="0" presId="urn:microsoft.com/office/officeart/2005/8/layout/cycle5"/>
    <dgm:cxn modelId="{C7B88E07-4D5D-47EC-AB8F-16C0ADEC4A06}" type="presParOf" srcId="{F087F1AD-DD7F-4859-9805-937546DA3676}" destId="{226A3F3F-6B5F-484D-98A2-571D8985D6F4}" srcOrd="2" destOrd="0" presId="urn:microsoft.com/office/officeart/2005/8/layout/cycle5"/>
    <dgm:cxn modelId="{DAD822D1-B759-4F71-B975-7CCA01CF7040}" type="presParOf" srcId="{F087F1AD-DD7F-4859-9805-937546DA3676}" destId="{AA4CF2A4-7F86-4674-86C5-09215A831F57}" srcOrd="3" destOrd="0" presId="urn:microsoft.com/office/officeart/2005/8/layout/cycle5"/>
    <dgm:cxn modelId="{E0C3D450-FD0F-4E9E-9E6C-01A93315786C}" type="presParOf" srcId="{F087F1AD-DD7F-4859-9805-937546DA3676}" destId="{15DE805E-563D-4F0F-AF8C-6E243F5C6175}" srcOrd="4" destOrd="0" presId="urn:microsoft.com/office/officeart/2005/8/layout/cycle5"/>
    <dgm:cxn modelId="{1C88BF67-BC6D-47BE-BD2D-10293671BA47}" type="presParOf" srcId="{F087F1AD-DD7F-4859-9805-937546DA3676}" destId="{130F02BA-C28D-4759-81D0-1E56D42F341C}" srcOrd="5" destOrd="0" presId="urn:microsoft.com/office/officeart/2005/8/layout/cycle5"/>
    <dgm:cxn modelId="{AF77D4BF-2218-4C60-8919-072289AE482C}" type="presParOf" srcId="{F087F1AD-DD7F-4859-9805-937546DA3676}" destId="{6D33A7FD-080B-4E63-A334-5638AC0D9CAF}" srcOrd="6" destOrd="0" presId="urn:microsoft.com/office/officeart/2005/8/layout/cycle5"/>
    <dgm:cxn modelId="{CE56D2FA-A091-4A1B-AB88-56124126D71C}" type="presParOf" srcId="{F087F1AD-DD7F-4859-9805-937546DA3676}" destId="{9A900CE9-F506-4DCE-8B36-A7275C3B595C}" srcOrd="7" destOrd="0" presId="urn:microsoft.com/office/officeart/2005/8/layout/cycle5"/>
    <dgm:cxn modelId="{432E762F-1368-438C-8C5B-0F0D1157AFA3}" type="presParOf" srcId="{F087F1AD-DD7F-4859-9805-937546DA3676}" destId="{2D342CBD-CCAC-480B-8669-3919A49BEA6B}" srcOrd="8" destOrd="0" presId="urn:microsoft.com/office/officeart/2005/8/layout/cycle5"/>
    <dgm:cxn modelId="{89D0F9A9-7BD3-4CCD-B8C7-6B637CB8B455}" type="presParOf" srcId="{F087F1AD-DD7F-4859-9805-937546DA3676}" destId="{18CE91F5-4704-4AE0-8692-EC0B738D6BB0}" srcOrd="9" destOrd="0" presId="urn:microsoft.com/office/officeart/2005/8/layout/cycle5"/>
    <dgm:cxn modelId="{B0B9153B-55AC-4113-809C-4D8C89AED577}" type="presParOf" srcId="{F087F1AD-DD7F-4859-9805-937546DA3676}" destId="{A2469095-1F0E-4217-BFE2-8BB5D03891B8}" srcOrd="10" destOrd="0" presId="urn:microsoft.com/office/officeart/2005/8/layout/cycle5"/>
    <dgm:cxn modelId="{CFD3F6B2-0051-4DCA-AA5F-ABA9A8D3A22B}" type="presParOf" srcId="{F087F1AD-DD7F-4859-9805-937546DA3676}" destId="{BF537CD3-D20F-4C5B-9881-8D52078EE8A5}" srcOrd="11" destOrd="0" presId="urn:microsoft.com/office/officeart/2005/8/layout/cycle5"/>
    <dgm:cxn modelId="{1485DB1C-2294-44E9-9DB1-2CDD9EA24850}" type="presParOf" srcId="{F087F1AD-DD7F-4859-9805-937546DA3676}" destId="{45168650-8B41-4691-B2F0-20A03924F9C1}" srcOrd="12" destOrd="0" presId="urn:microsoft.com/office/officeart/2005/8/layout/cycle5"/>
    <dgm:cxn modelId="{DB98B3DC-D6EB-49EE-961E-CDB238ECACD0}" type="presParOf" srcId="{F087F1AD-DD7F-4859-9805-937546DA3676}" destId="{BAE76A0F-D77D-498E-9D85-DC335268B62B}" srcOrd="13" destOrd="0" presId="urn:microsoft.com/office/officeart/2005/8/layout/cycle5"/>
    <dgm:cxn modelId="{F2B7F568-F183-4F81-85CA-0F2C52C47BA9}" type="presParOf" srcId="{F087F1AD-DD7F-4859-9805-937546DA3676}" destId="{35418CA5-534F-4F28-A132-582DC5EEB7FB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86AFB7-3172-4166-B34D-7ECB7DA6F795}" type="doc">
      <dgm:prSet loTypeId="urn:microsoft.com/office/officeart/2005/8/layout/hProcess9" loCatId="process" qsTypeId="urn:microsoft.com/office/officeart/2005/8/quickstyle/3d1" qsCatId="3D" csTypeId="urn:microsoft.com/office/officeart/2005/8/colors/colorful4" csCatId="colorful" phldr="1"/>
      <dgm:spPr/>
    </dgm:pt>
    <dgm:pt modelId="{E16F4948-F9F3-4F78-ABC6-0681D9BA689C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/>
            <a:t>Заявление о включении в реестр</a:t>
          </a:r>
        </a:p>
        <a:p>
          <a:pPr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F5EC3174-AD21-4A37-B689-9DB00B252528}" type="parTrans" cxnId="{263E76EA-0948-476C-884A-B614C8258808}">
      <dgm:prSet/>
      <dgm:spPr/>
      <dgm:t>
        <a:bodyPr/>
        <a:lstStyle/>
        <a:p>
          <a:endParaRPr lang="ru-RU"/>
        </a:p>
      </dgm:t>
    </dgm:pt>
    <dgm:pt modelId="{54D44384-1BD0-49E6-90EB-6A3429A98E9B}" type="sibTrans" cxnId="{263E76EA-0948-476C-884A-B614C8258808}">
      <dgm:prSet/>
      <dgm:spPr/>
      <dgm:t>
        <a:bodyPr/>
        <a:lstStyle/>
        <a:p>
          <a:endParaRPr lang="ru-RU"/>
        </a:p>
      </dgm:t>
    </dgm:pt>
    <dgm:pt modelId="{4125E9D2-E635-4C16-8E46-B1F673C31487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Проверка сведений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6E3A7F0-7367-4EAC-8B7B-DFD465E5E46F}" type="parTrans" cxnId="{B3295A16-01DD-418C-822E-56455C73CFE1}">
      <dgm:prSet/>
      <dgm:spPr/>
      <dgm:t>
        <a:bodyPr/>
        <a:lstStyle/>
        <a:p>
          <a:endParaRPr lang="ru-RU"/>
        </a:p>
      </dgm:t>
    </dgm:pt>
    <dgm:pt modelId="{CC31E24E-91E5-47EC-8449-CDFD35C6A073}" type="sibTrans" cxnId="{B3295A16-01DD-418C-822E-56455C73CFE1}">
      <dgm:prSet/>
      <dgm:spPr/>
      <dgm:t>
        <a:bodyPr/>
        <a:lstStyle/>
        <a:p>
          <a:endParaRPr lang="ru-RU"/>
        </a:p>
      </dgm:t>
    </dgm:pt>
    <dgm:pt modelId="{728F133D-1DEC-473E-AC8C-50D514A25873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Включение в Реестр 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4F2C0A2-BE01-4488-B780-72C2F049A3F0}" type="parTrans" cxnId="{7DBBC232-7D11-4325-88A0-80C127E26888}">
      <dgm:prSet/>
      <dgm:spPr/>
      <dgm:t>
        <a:bodyPr/>
        <a:lstStyle/>
        <a:p>
          <a:endParaRPr lang="ru-RU"/>
        </a:p>
      </dgm:t>
    </dgm:pt>
    <dgm:pt modelId="{2F23E4C2-953A-46DD-ADF4-FBBA3EA17954}" type="sibTrans" cxnId="{7DBBC232-7D11-4325-88A0-80C127E26888}">
      <dgm:prSet/>
      <dgm:spPr/>
      <dgm:t>
        <a:bodyPr/>
        <a:lstStyle/>
        <a:p>
          <a:endParaRPr lang="ru-RU"/>
        </a:p>
      </dgm:t>
    </dgm:pt>
    <dgm:pt modelId="{E25F2D6F-6756-4F48-83EC-F135EADCBDAD}" type="pres">
      <dgm:prSet presAssocID="{1086AFB7-3172-4166-B34D-7ECB7DA6F795}" presName="CompostProcess" presStyleCnt="0">
        <dgm:presLayoutVars>
          <dgm:dir/>
          <dgm:resizeHandles val="exact"/>
        </dgm:presLayoutVars>
      </dgm:prSet>
      <dgm:spPr/>
    </dgm:pt>
    <dgm:pt modelId="{7C1F0A76-B190-427E-AAFD-7893257C298D}" type="pres">
      <dgm:prSet presAssocID="{1086AFB7-3172-4166-B34D-7ECB7DA6F795}" presName="arrow" presStyleLbl="bgShp" presStyleIdx="0" presStyleCnt="1" custLinFactNeighborX="8418" custLinFactNeighborY="29151"/>
      <dgm:spPr/>
    </dgm:pt>
    <dgm:pt modelId="{A1FE31F8-C6B5-4817-8666-9F57A07E3EBF}" type="pres">
      <dgm:prSet presAssocID="{1086AFB7-3172-4166-B34D-7ECB7DA6F795}" presName="linearProcess" presStyleCnt="0"/>
      <dgm:spPr/>
    </dgm:pt>
    <dgm:pt modelId="{241C2E21-FFC2-41FD-9787-7BB58190430E}" type="pres">
      <dgm:prSet presAssocID="{E16F4948-F9F3-4F78-ABC6-0681D9BA689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2F29F-8395-4761-977E-88A6D72304C1}" type="pres">
      <dgm:prSet presAssocID="{54D44384-1BD0-49E6-90EB-6A3429A98E9B}" presName="sibTrans" presStyleCnt="0"/>
      <dgm:spPr/>
    </dgm:pt>
    <dgm:pt modelId="{2CB8E53B-F770-4DBA-93FC-279EEC95931E}" type="pres">
      <dgm:prSet presAssocID="{4125E9D2-E635-4C16-8E46-B1F673C3148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F9750-9300-438D-A870-81A30FAACA49}" type="pres">
      <dgm:prSet presAssocID="{CC31E24E-91E5-47EC-8449-CDFD35C6A073}" presName="sibTrans" presStyleCnt="0"/>
      <dgm:spPr/>
    </dgm:pt>
    <dgm:pt modelId="{93C4215B-1431-4D14-9050-F1CE5B345764}" type="pres">
      <dgm:prSet presAssocID="{728F133D-1DEC-473E-AC8C-50D514A2587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8D2CF7-129E-4A8A-8448-7BBE05A79077}" type="presOf" srcId="{1086AFB7-3172-4166-B34D-7ECB7DA6F795}" destId="{E25F2D6F-6756-4F48-83EC-F135EADCBDAD}" srcOrd="0" destOrd="0" presId="urn:microsoft.com/office/officeart/2005/8/layout/hProcess9"/>
    <dgm:cxn modelId="{B3295A16-01DD-418C-822E-56455C73CFE1}" srcId="{1086AFB7-3172-4166-B34D-7ECB7DA6F795}" destId="{4125E9D2-E635-4C16-8E46-B1F673C31487}" srcOrd="1" destOrd="0" parTransId="{46E3A7F0-7367-4EAC-8B7B-DFD465E5E46F}" sibTransId="{CC31E24E-91E5-47EC-8449-CDFD35C6A073}"/>
    <dgm:cxn modelId="{FC3AEC5C-97C5-4BF3-A418-B8EB34B2F97F}" type="presOf" srcId="{4125E9D2-E635-4C16-8E46-B1F673C31487}" destId="{2CB8E53B-F770-4DBA-93FC-279EEC95931E}" srcOrd="0" destOrd="0" presId="urn:microsoft.com/office/officeart/2005/8/layout/hProcess9"/>
    <dgm:cxn modelId="{BABD50C7-51BF-4FEC-AFA9-A166C4C3C9B7}" type="presOf" srcId="{728F133D-1DEC-473E-AC8C-50D514A25873}" destId="{93C4215B-1431-4D14-9050-F1CE5B345764}" srcOrd="0" destOrd="0" presId="urn:microsoft.com/office/officeart/2005/8/layout/hProcess9"/>
    <dgm:cxn modelId="{263E76EA-0948-476C-884A-B614C8258808}" srcId="{1086AFB7-3172-4166-B34D-7ECB7DA6F795}" destId="{E16F4948-F9F3-4F78-ABC6-0681D9BA689C}" srcOrd="0" destOrd="0" parTransId="{F5EC3174-AD21-4A37-B689-9DB00B252528}" sibTransId="{54D44384-1BD0-49E6-90EB-6A3429A98E9B}"/>
    <dgm:cxn modelId="{7DBBC232-7D11-4325-88A0-80C127E26888}" srcId="{1086AFB7-3172-4166-B34D-7ECB7DA6F795}" destId="{728F133D-1DEC-473E-AC8C-50D514A25873}" srcOrd="2" destOrd="0" parTransId="{44F2C0A2-BE01-4488-B780-72C2F049A3F0}" sibTransId="{2F23E4C2-953A-46DD-ADF4-FBBA3EA17954}"/>
    <dgm:cxn modelId="{7531D804-5B7E-4939-9E2C-B925757C8C18}" type="presOf" srcId="{E16F4948-F9F3-4F78-ABC6-0681D9BA689C}" destId="{241C2E21-FFC2-41FD-9787-7BB58190430E}" srcOrd="0" destOrd="0" presId="urn:microsoft.com/office/officeart/2005/8/layout/hProcess9"/>
    <dgm:cxn modelId="{12FB55AD-07AB-4B97-BFC7-FCCA82DEE4C8}" type="presParOf" srcId="{E25F2D6F-6756-4F48-83EC-F135EADCBDAD}" destId="{7C1F0A76-B190-427E-AAFD-7893257C298D}" srcOrd="0" destOrd="0" presId="urn:microsoft.com/office/officeart/2005/8/layout/hProcess9"/>
    <dgm:cxn modelId="{EF8C215D-E867-48C8-9513-32C6C6381CE7}" type="presParOf" srcId="{E25F2D6F-6756-4F48-83EC-F135EADCBDAD}" destId="{A1FE31F8-C6B5-4817-8666-9F57A07E3EBF}" srcOrd="1" destOrd="0" presId="urn:microsoft.com/office/officeart/2005/8/layout/hProcess9"/>
    <dgm:cxn modelId="{9EA6B3DF-D32F-4CA3-A317-4BE5F92E4D20}" type="presParOf" srcId="{A1FE31F8-C6B5-4817-8666-9F57A07E3EBF}" destId="{241C2E21-FFC2-41FD-9787-7BB58190430E}" srcOrd="0" destOrd="0" presId="urn:microsoft.com/office/officeart/2005/8/layout/hProcess9"/>
    <dgm:cxn modelId="{5EED1BCD-5922-4E8E-88BB-4973A581DA78}" type="presParOf" srcId="{A1FE31F8-C6B5-4817-8666-9F57A07E3EBF}" destId="{7732F29F-8395-4761-977E-88A6D72304C1}" srcOrd="1" destOrd="0" presId="urn:microsoft.com/office/officeart/2005/8/layout/hProcess9"/>
    <dgm:cxn modelId="{4689F079-1E81-44FA-836E-0952A8A2893A}" type="presParOf" srcId="{A1FE31F8-C6B5-4817-8666-9F57A07E3EBF}" destId="{2CB8E53B-F770-4DBA-93FC-279EEC95931E}" srcOrd="2" destOrd="0" presId="urn:microsoft.com/office/officeart/2005/8/layout/hProcess9"/>
    <dgm:cxn modelId="{D3929BE4-195B-4458-9B5F-202239FE3D97}" type="presParOf" srcId="{A1FE31F8-C6B5-4817-8666-9F57A07E3EBF}" destId="{95BF9750-9300-438D-A870-81A30FAACA49}" srcOrd="3" destOrd="0" presId="urn:microsoft.com/office/officeart/2005/8/layout/hProcess9"/>
    <dgm:cxn modelId="{023EED7B-7C7E-418F-80EE-23BC1197696F}" type="presParOf" srcId="{A1FE31F8-C6B5-4817-8666-9F57A07E3EBF}" destId="{93C4215B-1431-4D14-9050-F1CE5B34576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4076EF-DB2A-4852-9765-CD4E2B2AE074}" type="doc">
      <dgm:prSet loTypeId="urn:microsoft.com/office/officeart/2005/8/layout/process2" loCatId="process" qsTypeId="urn:microsoft.com/office/officeart/2005/8/quickstyle/simple1" qsCatId="simple" csTypeId="urn:microsoft.com/office/officeart/2005/8/colors/accent0_3" csCatId="mainScheme" phldr="1"/>
      <dgm:spPr/>
    </dgm:pt>
    <dgm:pt modelId="{AD23B341-530C-44DE-AB0C-1474342CEA33}">
      <dgm:prSet phldrT="[Текст]"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поступило заявлений – 769;</a:t>
          </a:r>
        </a:p>
        <a:p>
          <a:r>
            <a:rPr lang="ru-RU" sz="1800" dirty="0" smtClean="0">
              <a:cs typeface="Times New Roman" pitchFamily="18" charset="0"/>
            </a:rPr>
            <a:t> рассмотрено – 619 шт.; на рассмотрении – 150 </a:t>
          </a:r>
          <a:r>
            <a:rPr lang="ru-RU" sz="1800" dirty="0" err="1" smtClean="0">
              <a:cs typeface="Times New Roman" pitchFamily="18" charset="0"/>
            </a:rPr>
            <a:t>шт</a:t>
          </a:r>
          <a:r>
            <a:rPr lang="ru-RU" sz="1800" dirty="0" smtClean="0">
              <a:cs typeface="Times New Roman" pitchFamily="18" charset="0"/>
            </a:rPr>
            <a:t>, </a:t>
          </a:r>
          <a:endParaRPr lang="ru-RU" sz="1800" dirty="0"/>
        </a:p>
      </dgm:t>
    </dgm:pt>
    <dgm:pt modelId="{21EF3E5C-7162-4630-B483-6613234D0C19}" type="parTrans" cxnId="{80CCBD16-5F5F-46D1-9DD9-4BB9B5D43A4C}">
      <dgm:prSet/>
      <dgm:spPr/>
      <dgm:t>
        <a:bodyPr/>
        <a:lstStyle/>
        <a:p>
          <a:endParaRPr lang="ru-RU"/>
        </a:p>
      </dgm:t>
    </dgm:pt>
    <dgm:pt modelId="{9C13EF0C-D1CB-4EF0-8E0B-7618B78F47D1}" type="sibTrans" cxnId="{80CCBD16-5F5F-46D1-9DD9-4BB9B5D43A4C}">
      <dgm:prSet/>
      <dgm:spPr/>
      <dgm:t>
        <a:bodyPr/>
        <a:lstStyle/>
        <a:p>
          <a:endParaRPr lang="ru-RU" dirty="0"/>
        </a:p>
      </dgm:t>
    </dgm:pt>
    <dgm:pt modelId="{C04ABB8C-C2A4-4096-96F3-F36876C745C9}">
      <dgm:prSet phldrT="[Текст]"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из числа рассмотренных: </a:t>
          </a:r>
        </a:p>
        <a:p>
          <a:r>
            <a:rPr lang="ru-RU" sz="1800" dirty="0" smtClean="0">
              <a:cs typeface="Times New Roman" pitchFamily="18" charset="0"/>
            </a:rPr>
            <a:t>допущено к тесту -  609 чел.; отказано в допуске – 10 чел.</a:t>
          </a:r>
          <a:endParaRPr lang="ru-RU" sz="1800" dirty="0"/>
        </a:p>
      </dgm:t>
    </dgm:pt>
    <dgm:pt modelId="{F8269D25-7BA0-4D3A-BF46-D3C2A23122B3}" type="parTrans" cxnId="{AFD09B7C-FD7C-46BB-B8FA-6F6BA8ABDE22}">
      <dgm:prSet/>
      <dgm:spPr/>
      <dgm:t>
        <a:bodyPr/>
        <a:lstStyle/>
        <a:p>
          <a:endParaRPr lang="ru-RU"/>
        </a:p>
      </dgm:t>
    </dgm:pt>
    <dgm:pt modelId="{986D1367-B9BE-415E-957E-F8BCEB9292A8}" type="sibTrans" cxnId="{AFD09B7C-FD7C-46BB-B8FA-6F6BA8ABDE22}">
      <dgm:prSet/>
      <dgm:spPr/>
      <dgm:t>
        <a:bodyPr/>
        <a:lstStyle/>
        <a:p>
          <a:endParaRPr lang="ru-RU" dirty="0"/>
        </a:p>
      </dgm:t>
    </dgm:pt>
    <dgm:pt modelId="{D403FE03-6EB8-41E1-A8FB-3BAA2A04E14A}">
      <dgm:prSet phldrT="[Текст]" custT="1"/>
      <dgm:spPr/>
      <dgm:t>
        <a:bodyPr/>
        <a:lstStyle/>
        <a:p>
          <a:r>
            <a:rPr lang="ru-RU" sz="1800" dirty="0" smtClean="0">
              <a:cs typeface="Times New Roman" pitchFamily="18" charset="0"/>
            </a:rPr>
            <a:t>из числа допущенных к тесту:</a:t>
          </a:r>
        </a:p>
        <a:p>
          <a:r>
            <a:rPr lang="ru-RU" sz="1800" dirty="0" smtClean="0">
              <a:cs typeface="Times New Roman" pitchFamily="18" charset="0"/>
            </a:rPr>
            <a:t>прошли – 124 чел.;  не прошли по результатам 3-х попыток – 9 чел.:</a:t>
          </a:r>
          <a:endParaRPr lang="ru-RU" sz="1800" dirty="0"/>
        </a:p>
      </dgm:t>
    </dgm:pt>
    <dgm:pt modelId="{5F0ADFC7-1FC0-44D4-990A-1539F0F5B384}" type="parTrans" cxnId="{3A84BEE1-1539-40E8-AF05-D39EF928C1F5}">
      <dgm:prSet/>
      <dgm:spPr/>
      <dgm:t>
        <a:bodyPr/>
        <a:lstStyle/>
        <a:p>
          <a:endParaRPr lang="ru-RU"/>
        </a:p>
      </dgm:t>
    </dgm:pt>
    <dgm:pt modelId="{902C56C2-AB55-47AA-8332-1D13947A2D73}" type="sibTrans" cxnId="{3A84BEE1-1539-40E8-AF05-D39EF928C1F5}">
      <dgm:prSet/>
      <dgm:spPr/>
      <dgm:t>
        <a:bodyPr/>
        <a:lstStyle/>
        <a:p>
          <a:endParaRPr lang="ru-RU" dirty="0"/>
        </a:p>
      </dgm:t>
    </dgm:pt>
    <dgm:pt modelId="{38951CBD-FBC0-4B9E-BEF0-E93CACBCBB8D}">
      <dgm:prSet phldrT="[Текст]" custT="1"/>
      <dgm:spPr/>
      <dgm:t>
        <a:bodyPr/>
        <a:lstStyle/>
        <a:p>
          <a:r>
            <a:rPr lang="ru-RU" sz="1800" dirty="0" smtClean="0"/>
            <a:t>оформлено и выдано сертификатов – 68 шт.;</a:t>
          </a:r>
          <a:endParaRPr lang="ru-RU" sz="1800" dirty="0"/>
        </a:p>
      </dgm:t>
    </dgm:pt>
    <dgm:pt modelId="{42C66B11-B704-4F3D-86EF-36C0EC647CD2}" type="parTrans" cxnId="{EA30B5F1-E6BB-42F3-BD09-5BE13693B013}">
      <dgm:prSet/>
      <dgm:spPr/>
      <dgm:t>
        <a:bodyPr/>
        <a:lstStyle/>
        <a:p>
          <a:endParaRPr lang="ru-RU"/>
        </a:p>
      </dgm:t>
    </dgm:pt>
    <dgm:pt modelId="{D279FC2D-EC01-4B55-9959-A8B64896D1E4}" type="sibTrans" cxnId="{EA30B5F1-E6BB-42F3-BD09-5BE13693B013}">
      <dgm:prSet/>
      <dgm:spPr/>
      <dgm:t>
        <a:bodyPr/>
        <a:lstStyle/>
        <a:p>
          <a:endParaRPr lang="ru-RU" dirty="0"/>
        </a:p>
      </dgm:t>
    </dgm:pt>
    <dgm:pt modelId="{D0CA400A-9FAB-41FA-8DD6-987035091BEC}">
      <dgm:prSet phldrT="[Текст]" custT="1"/>
      <dgm:spPr/>
      <dgm:t>
        <a:bodyPr/>
        <a:lstStyle/>
        <a:p>
          <a:r>
            <a:rPr lang="ru-RU" sz="1800" dirty="0" smtClean="0"/>
            <a:t>на оформлении – 56 шт.</a:t>
          </a:r>
          <a:endParaRPr lang="ru-RU" sz="1800" dirty="0"/>
        </a:p>
      </dgm:t>
    </dgm:pt>
    <dgm:pt modelId="{62DE1F10-5D13-4A9E-87D1-3D7235D66E8D}" type="parTrans" cxnId="{AA0751F2-54C7-4F03-94A8-DD1F25170720}">
      <dgm:prSet/>
      <dgm:spPr/>
      <dgm:t>
        <a:bodyPr/>
        <a:lstStyle/>
        <a:p>
          <a:endParaRPr lang="ru-RU"/>
        </a:p>
      </dgm:t>
    </dgm:pt>
    <dgm:pt modelId="{1830B4F9-02AF-4B4C-92FC-94121040983A}" type="sibTrans" cxnId="{AA0751F2-54C7-4F03-94A8-DD1F25170720}">
      <dgm:prSet/>
      <dgm:spPr/>
      <dgm:t>
        <a:bodyPr/>
        <a:lstStyle/>
        <a:p>
          <a:endParaRPr lang="ru-RU" dirty="0"/>
        </a:p>
      </dgm:t>
    </dgm:pt>
    <dgm:pt modelId="{CC18D153-3426-4B5C-9E74-12FE2282BE4F}">
      <dgm:prSet phldrT="[Текст]" custT="1"/>
      <dgm:spPr/>
      <dgm:t>
        <a:bodyPr/>
        <a:lstStyle/>
        <a:p>
          <a:endParaRPr lang="ru-RU" sz="1800" dirty="0"/>
        </a:p>
      </dgm:t>
    </dgm:pt>
    <dgm:pt modelId="{447DA96D-70DF-4305-B0F5-3FD2BB3C1689}" type="parTrans" cxnId="{061DE18A-4A91-416C-8518-C8CF2187C0DD}">
      <dgm:prSet/>
      <dgm:spPr/>
      <dgm:t>
        <a:bodyPr/>
        <a:lstStyle/>
        <a:p>
          <a:endParaRPr lang="ru-RU"/>
        </a:p>
      </dgm:t>
    </dgm:pt>
    <dgm:pt modelId="{FE87C2B6-3D4C-401E-BE49-F532E24E95EA}" type="sibTrans" cxnId="{061DE18A-4A91-416C-8518-C8CF2187C0DD}">
      <dgm:prSet/>
      <dgm:spPr/>
      <dgm:t>
        <a:bodyPr/>
        <a:lstStyle/>
        <a:p>
          <a:endParaRPr lang="ru-RU"/>
        </a:p>
      </dgm:t>
    </dgm:pt>
    <dgm:pt modelId="{A8540D6B-26B5-4902-8506-9CF4BF623EC0}" type="pres">
      <dgm:prSet presAssocID="{7A4076EF-DB2A-4852-9765-CD4E2B2AE074}" presName="linearFlow" presStyleCnt="0">
        <dgm:presLayoutVars>
          <dgm:resizeHandles val="exact"/>
        </dgm:presLayoutVars>
      </dgm:prSet>
      <dgm:spPr/>
    </dgm:pt>
    <dgm:pt modelId="{20E66D1E-B455-4405-966D-83BA00AC662E}" type="pres">
      <dgm:prSet presAssocID="{AD23B341-530C-44DE-AB0C-1474342CEA33}" presName="node" presStyleLbl="node1" presStyleIdx="0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50EFF-A21E-4E39-BC61-C7A9D9F714D8}" type="pres">
      <dgm:prSet presAssocID="{9C13EF0C-D1CB-4EF0-8E0B-7618B78F47D1}" presName="sibTrans" presStyleLbl="sibTrans2D1" presStyleIdx="0" presStyleCnt="5"/>
      <dgm:spPr/>
      <dgm:t>
        <a:bodyPr/>
        <a:lstStyle/>
        <a:p>
          <a:endParaRPr lang="ru-RU"/>
        </a:p>
      </dgm:t>
    </dgm:pt>
    <dgm:pt modelId="{B34944C2-3661-409A-9C13-EAD13C1A8DCF}" type="pres">
      <dgm:prSet presAssocID="{9C13EF0C-D1CB-4EF0-8E0B-7618B78F47D1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8F80A35-D7CC-42ED-9277-7C277A55D431}" type="pres">
      <dgm:prSet presAssocID="{C04ABB8C-C2A4-4096-96F3-F36876C745C9}" presName="node" presStyleLbl="node1" presStyleIdx="1" presStyleCnt="6" custScaleX="312439" custLinFactNeighborX="0" custLinFactNeighborY="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F6683-7219-44DB-9EA4-421441F4F4A8}" type="pres">
      <dgm:prSet presAssocID="{986D1367-B9BE-415E-957E-F8BCEB9292A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4150E6E-919F-441C-ADF5-EE2423FE2823}" type="pres">
      <dgm:prSet presAssocID="{986D1367-B9BE-415E-957E-F8BCEB9292A8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E71C22AC-DAE2-472A-AAD3-1B7AFBB91EB8}" type="pres">
      <dgm:prSet presAssocID="{D403FE03-6EB8-41E1-A8FB-3BAA2A04E14A}" presName="node" presStyleLbl="node1" presStyleIdx="2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9DD7A-F3D8-421C-A5A0-90D6A1FAD5A5}" type="pres">
      <dgm:prSet presAssocID="{902C56C2-AB55-47AA-8332-1D13947A2D7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919F34EC-C5E3-4690-B4F5-B9B3E011016C}" type="pres">
      <dgm:prSet presAssocID="{902C56C2-AB55-47AA-8332-1D13947A2D7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59391BBF-E95D-4383-A880-57B6C31422D3}" type="pres">
      <dgm:prSet presAssocID="{38951CBD-FBC0-4B9E-BEF0-E93CACBCBB8D}" presName="node" presStyleLbl="node1" presStyleIdx="3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C18D8-097D-4410-8081-A24B817A10EC}" type="pres">
      <dgm:prSet presAssocID="{D279FC2D-EC01-4B55-9959-A8B64896D1E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DAA73AB8-27E5-41B5-94F6-CD41F814594C}" type="pres">
      <dgm:prSet presAssocID="{D279FC2D-EC01-4B55-9959-A8B64896D1E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61F7DD1-59A8-430A-8E01-143B80D9FBE5}" type="pres">
      <dgm:prSet presAssocID="{D0CA400A-9FAB-41FA-8DD6-987035091BEC}" presName="node" presStyleLbl="node1" presStyleIdx="4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A41F0-63C3-4D32-93BE-DC9AE0401907}" type="pres">
      <dgm:prSet presAssocID="{1830B4F9-02AF-4B4C-92FC-94121040983A}" presName="sibTrans" presStyleLbl="sibTrans2D1" presStyleIdx="4" presStyleCnt="5"/>
      <dgm:spPr/>
      <dgm:t>
        <a:bodyPr/>
        <a:lstStyle/>
        <a:p>
          <a:endParaRPr lang="ru-RU"/>
        </a:p>
      </dgm:t>
    </dgm:pt>
    <dgm:pt modelId="{9D324EE5-7E86-4FA0-9C4F-27E0A87D3BE1}" type="pres">
      <dgm:prSet presAssocID="{1830B4F9-02AF-4B4C-92FC-94121040983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80A7472D-4C84-4964-9B52-8AC2F74CFF81}" type="pres">
      <dgm:prSet presAssocID="{CC18D153-3426-4B5C-9E74-12FE2282BE4F}" presName="node" presStyleLbl="node1" presStyleIdx="5" presStyleCnt="6" custScaleX="312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73BA0E-CB30-4795-8896-4717ADA13C08}" type="presOf" srcId="{CC18D153-3426-4B5C-9E74-12FE2282BE4F}" destId="{80A7472D-4C84-4964-9B52-8AC2F74CFF81}" srcOrd="0" destOrd="0" presId="urn:microsoft.com/office/officeart/2005/8/layout/process2"/>
    <dgm:cxn modelId="{EA30B5F1-E6BB-42F3-BD09-5BE13693B013}" srcId="{7A4076EF-DB2A-4852-9765-CD4E2B2AE074}" destId="{38951CBD-FBC0-4B9E-BEF0-E93CACBCBB8D}" srcOrd="3" destOrd="0" parTransId="{42C66B11-B704-4F3D-86EF-36C0EC647CD2}" sibTransId="{D279FC2D-EC01-4B55-9959-A8B64896D1E4}"/>
    <dgm:cxn modelId="{3A84BEE1-1539-40E8-AF05-D39EF928C1F5}" srcId="{7A4076EF-DB2A-4852-9765-CD4E2B2AE074}" destId="{D403FE03-6EB8-41E1-A8FB-3BAA2A04E14A}" srcOrd="2" destOrd="0" parTransId="{5F0ADFC7-1FC0-44D4-990A-1539F0F5B384}" sibTransId="{902C56C2-AB55-47AA-8332-1D13947A2D73}"/>
    <dgm:cxn modelId="{B14508D3-B88F-42B9-BD6B-E7928B47023D}" type="presOf" srcId="{7A4076EF-DB2A-4852-9765-CD4E2B2AE074}" destId="{A8540D6B-26B5-4902-8506-9CF4BF623EC0}" srcOrd="0" destOrd="0" presId="urn:microsoft.com/office/officeart/2005/8/layout/process2"/>
    <dgm:cxn modelId="{061DE18A-4A91-416C-8518-C8CF2187C0DD}" srcId="{7A4076EF-DB2A-4852-9765-CD4E2B2AE074}" destId="{CC18D153-3426-4B5C-9E74-12FE2282BE4F}" srcOrd="5" destOrd="0" parTransId="{447DA96D-70DF-4305-B0F5-3FD2BB3C1689}" sibTransId="{FE87C2B6-3D4C-401E-BE49-F532E24E95EA}"/>
    <dgm:cxn modelId="{AFD09B7C-FD7C-46BB-B8FA-6F6BA8ABDE22}" srcId="{7A4076EF-DB2A-4852-9765-CD4E2B2AE074}" destId="{C04ABB8C-C2A4-4096-96F3-F36876C745C9}" srcOrd="1" destOrd="0" parTransId="{F8269D25-7BA0-4D3A-BF46-D3C2A23122B3}" sibTransId="{986D1367-B9BE-415E-957E-F8BCEB9292A8}"/>
    <dgm:cxn modelId="{C170E4CE-79B3-40F0-A6EC-AB578985D560}" type="presOf" srcId="{1830B4F9-02AF-4B4C-92FC-94121040983A}" destId="{9D324EE5-7E86-4FA0-9C4F-27E0A87D3BE1}" srcOrd="1" destOrd="0" presId="urn:microsoft.com/office/officeart/2005/8/layout/process2"/>
    <dgm:cxn modelId="{0B0D71F7-16CF-483A-94F4-CC739C106A3A}" type="presOf" srcId="{D279FC2D-EC01-4B55-9959-A8B64896D1E4}" destId="{8A8C18D8-097D-4410-8081-A24B817A10EC}" srcOrd="0" destOrd="0" presId="urn:microsoft.com/office/officeart/2005/8/layout/process2"/>
    <dgm:cxn modelId="{5012659B-A2D0-448F-B4FA-F1C3DF5B303C}" type="presOf" srcId="{C04ABB8C-C2A4-4096-96F3-F36876C745C9}" destId="{E8F80A35-D7CC-42ED-9277-7C277A55D431}" srcOrd="0" destOrd="0" presId="urn:microsoft.com/office/officeart/2005/8/layout/process2"/>
    <dgm:cxn modelId="{882C07A3-F1C6-4690-927F-A1716C4D0CBE}" type="presOf" srcId="{D279FC2D-EC01-4B55-9959-A8B64896D1E4}" destId="{DAA73AB8-27E5-41B5-94F6-CD41F814594C}" srcOrd="1" destOrd="0" presId="urn:microsoft.com/office/officeart/2005/8/layout/process2"/>
    <dgm:cxn modelId="{6B8EF534-918E-44FE-9F37-FCA3B3295DE2}" type="presOf" srcId="{D403FE03-6EB8-41E1-A8FB-3BAA2A04E14A}" destId="{E71C22AC-DAE2-472A-AAD3-1B7AFBB91EB8}" srcOrd="0" destOrd="0" presId="urn:microsoft.com/office/officeart/2005/8/layout/process2"/>
    <dgm:cxn modelId="{BFF52F30-D322-420A-A6B9-9E0AB6438D33}" type="presOf" srcId="{AD23B341-530C-44DE-AB0C-1474342CEA33}" destId="{20E66D1E-B455-4405-966D-83BA00AC662E}" srcOrd="0" destOrd="0" presId="urn:microsoft.com/office/officeart/2005/8/layout/process2"/>
    <dgm:cxn modelId="{19221D4F-5B12-47BB-9F81-E0683EE3343B}" type="presOf" srcId="{9C13EF0C-D1CB-4EF0-8E0B-7618B78F47D1}" destId="{B34944C2-3661-409A-9C13-EAD13C1A8DCF}" srcOrd="1" destOrd="0" presId="urn:microsoft.com/office/officeart/2005/8/layout/process2"/>
    <dgm:cxn modelId="{A30C20B5-37C5-4202-8962-968331298181}" type="presOf" srcId="{902C56C2-AB55-47AA-8332-1D13947A2D73}" destId="{6FA9DD7A-F3D8-421C-A5A0-90D6A1FAD5A5}" srcOrd="0" destOrd="0" presId="urn:microsoft.com/office/officeart/2005/8/layout/process2"/>
    <dgm:cxn modelId="{F878DA88-A6AB-47AA-A82B-D6106DB77DA5}" type="presOf" srcId="{986D1367-B9BE-415E-957E-F8BCEB9292A8}" destId="{D4150E6E-919F-441C-ADF5-EE2423FE2823}" srcOrd="1" destOrd="0" presId="urn:microsoft.com/office/officeart/2005/8/layout/process2"/>
    <dgm:cxn modelId="{50D13AA4-5FE4-4C39-82F4-7F6C7992F8B1}" type="presOf" srcId="{902C56C2-AB55-47AA-8332-1D13947A2D73}" destId="{919F34EC-C5E3-4690-B4F5-B9B3E011016C}" srcOrd="1" destOrd="0" presId="urn:microsoft.com/office/officeart/2005/8/layout/process2"/>
    <dgm:cxn modelId="{AA0751F2-54C7-4F03-94A8-DD1F25170720}" srcId="{7A4076EF-DB2A-4852-9765-CD4E2B2AE074}" destId="{D0CA400A-9FAB-41FA-8DD6-987035091BEC}" srcOrd="4" destOrd="0" parTransId="{62DE1F10-5D13-4A9E-87D1-3D7235D66E8D}" sibTransId="{1830B4F9-02AF-4B4C-92FC-94121040983A}"/>
    <dgm:cxn modelId="{49AD07B5-F658-4A4C-903F-9741BA29EBFF}" type="presOf" srcId="{986D1367-B9BE-415E-957E-F8BCEB9292A8}" destId="{377F6683-7219-44DB-9EA4-421441F4F4A8}" srcOrd="0" destOrd="0" presId="urn:microsoft.com/office/officeart/2005/8/layout/process2"/>
    <dgm:cxn modelId="{65EC74D9-E472-47A6-A5CA-9A6CD64AA7D2}" type="presOf" srcId="{D0CA400A-9FAB-41FA-8DD6-987035091BEC}" destId="{361F7DD1-59A8-430A-8E01-143B80D9FBE5}" srcOrd="0" destOrd="0" presId="urn:microsoft.com/office/officeart/2005/8/layout/process2"/>
    <dgm:cxn modelId="{2AFDD965-7E23-494D-BCC2-81532EB4AB05}" type="presOf" srcId="{9C13EF0C-D1CB-4EF0-8E0B-7618B78F47D1}" destId="{28850EFF-A21E-4E39-BC61-C7A9D9F714D8}" srcOrd="0" destOrd="0" presId="urn:microsoft.com/office/officeart/2005/8/layout/process2"/>
    <dgm:cxn modelId="{1D3FE232-249C-41D2-8DB8-74C884B7F4C9}" type="presOf" srcId="{1830B4F9-02AF-4B4C-92FC-94121040983A}" destId="{313A41F0-63C3-4D32-93BE-DC9AE0401907}" srcOrd="0" destOrd="0" presId="urn:microsoft.com/office/officeart/2005/8/layout/process2"/>
    <dgm:cxn modelId="{892016ED-001F-4636-AE27-247AB77C48EB}" type="presOf" srcId="{38951CBD-FBC0-4B9E-BEF0-E93CACBCBB8D}" destId="{59391BBF-E95D-4383-A880-57B6C31422D3}" srcOrd="0" destOrd="0" presId="urn:microsoft.com/office/officeart/2005/8/layout/process2"/>
    <dgm:cxn modelId="{80CCBD16-5F5F-46D1-9DD9-4BB9B5D43A4C}" srcId="{7A4076EF-DB2A-4852-9765-CD4E2B2AE074}" destId="{AD23B341-530C-44DE-AB0C-1474342CEA33}" srcOrd="0" destOrd="0" parTransId="{21EF3E5C-7162-4630-B483-6613234D0C19}" sibTransId="{9C13EF0C-D1CB-4EF0-8E0B-7618B78F47D1}"/>
    <dgm:cxn modelId="{1EDE5885-EDF1-4CFC-8798-2DD0B04388A8}" type="presParOf" srcId="{A8540D6B-26B5-4902-8506-9CF4BF623EC0}" destId="{20E66D1E-B455-4405-966D-83BA00AC662E}" srcOrd="0" destOrd="0" presId="urn:microsoft.com/office/officeart/2005/8/layout/process2"/>
    <dgm:cxn modelId="{47D1EFE6-CB00-46BF-B63D-625A00804FA1}" type="presParOf" srcId="{A8540D6B-26B5-4902-8506-9CF4BF623EC0}" destId="{28850EFF-A21E-4E39-BC61-C7A9D9F714D8}" srcOrd="1" destOrd="0" presId="urn:microsoft.com/office/officeart/2005/8/layout/process2"/>
    <dgm:cxn modelId="{EFFD99F4-1B0E-4B1F-9C7F-2C0627FA7E45}" type="presParOf" srcId="{28850EFF-A21E-4E39-BC61-C7A9D9F714D8}" destId="{B34944C2-3661-409A-9C13-EAD13C1A8DCF}" srcOrd="0" destOrd="0" presId="urn:microsoft.com/office/officeart/2005/8/layout/process2"/>
    <dgm:cxn modelId="{9A60E1DE-6AA4-417F-8267-1000C894821D}" type="presParOf" srcId="{A8540D6B-26B5-4902-8506-9CF4BF623EC0}" destId="{E8F80A35-D7CC-42ED-9277-7C277A55D431}" srcOrd="2" destOrd="0" presId="urn:microsoft.com/office/officeart/2005/8/layout/process2"/>
    <dgm:cxn modelId="{7DA062FE-DCE1-4847-911B-97655E3EEAD6}" type="presParOf" srcId="{A8540D6B-26B5-4902-8506-9CF4BF623EC0}" destId="{377F6683-7219-44DB-9EA4-421441F4F4A8}" srcOrd="3" destOrd="0" presId="urn:microsoft.com/office/officeart/2005/8/layout/process2"/>
    <dgm:cxn modelId="{514E9B67-42CE-4292-9CFD-593312393E7F}" type="presParOf" srcId="{377F6683-7219-44DB-9EA4-421441F4F4A8}" destId="{D4150E6E-919F-441C-ADF5-EE2423FE2823}" srcOrd="0" destOrd="0" presId="urn:microsoft.com/office/officeart/2005/8/layout/process2"/>
    <dgm:cxn modelId="{7A630AA9-F94D-48FB-95AF-3B2FE870274D}" type="presParOf" srcId="{A8540D6B-26B5-4902-8506-9CF4BF623EC0}" destId="{E71C22AC-DAE2-472A-AAD3-1B7AFBB91EB8}" srcOrd="4" destOrd="0" presId="urn:microsoft.com/office/officeart/2005/8/layout/process2"/>
    <dgm:cxn modelId="{E981A527-FC93-42B8-966B-85624378E87C}" type="presParOf" srcId="{A8540D6B-26B5-4902-8506-9CF4BF623EC0}" destId="{6FA9DD7A-F3D8-421C-A5A0-90D6A1FAD5A5}" srcOrd="5" destOrd="0" presId="urn:microsoft.com/office/officeart/2005/8/layout/process2"/>
    <dgm:cxn modelId="{E0197D20-94AB-4B44-8D67-AC418EFF9552}" type="presParOf" srcId="{6FA9DD7A-F3D8-421C-A5A0-90D6A1FAD5A5}" destId="{919F34EC-C5E3-4690-B4F5-B9B3E011016C}" srcOrd="0" destOrd="0" presId="urn:microsoft.com/office/officeart/2005/8/layout/process2"/>
    <dgm:cxn modelId="{513BFD06-C952-4104-A25D-85AA417E5376}" type="presParOf" srcId="{A8540D6B-26B5-4902-8506-9CF4BF623EC0}" destId="{59391BBF-E95D-4383-A880-57B6C31422D3}" srcOrd="6" destOrd="0" presId="urn:microsoft.com/office/officeart/2005/8/layout/process2"/>
    <dgm:cxn modelId="{BEC3F4A1-2540-4791-88EB-62959FB5712F}" type="presParOf" srcId="{A8540D6B-26B5-4902-8506-9CF4BF623EC0}" destId="{8A8C18D8-097D-4410-8081-A24B817A10EC}" srcOrd="7" destOrd="0" presId="urn:microsoft.com/office/officeart/2005/8/layout/process2"/>
    <dgm:cxn modelId="{F79CAC8C-0072-476C-A29B-010E8000DE38}" type="presParOf" srcId="{8A8C18D8-097D-4410-8081-A24B817A10EC}" destId="{DAA73AB8-27E5-41B5-94F6-CD41F814594C}" srcOrd="0" destOrd="0" presId="urn:microsoft.com/office/officeart/2005/8/layout/process2"/>
    <dgm:cxn modelId="{CBFBE8AC-6071-4F13-AA97-81D06D2C54ED}" type="presParOf" srcId="{A8540D6B-26B5-4902-8506-9CF4BF623EC0}" destId="{361F7DD1-59A8-430A-8E01-143B80D9FBE5}" srcOrd="8" destOrd="0" presId="urn:microsoft.com/office/officeart/2005/8/layout/process2"/>
    <dgm:cxn modelId="{82368AC4-8453-430F-BB9D-5AF10EF1091A}" type="presParOf" srcId="{A8540D6B-26B5-4902-8506-9CF4BF623EC0}" destId="{313A41F0-63C3-4D32-93BE-DC9AE0401907}" srcOrd="9" destOrd="0" presId="urn:microsoft.com/office/officeart/2005/8/layout/process2"/>
    <dgm:cxn modelId="{D1F0AA4F-BF5C-41A9-8B61-2683F398A5D8}" type="presParOf" srcId="{313A41F0-63C3-4D32-93BE-DC9AE0401907}" destId="{9D324EE5-7E86-4FA0-9C4F-27E0A87D3BE1}" srcOrd="0" destOrd="0" presId="urn:microsoft.com/office/officeart/2005/8/layout/process2"/>
    <dgm:cxn modelId="{05C50B68-008D-4E80-B272-EBA1CB9047E4}" type="presParOf" srcId="{A8540D6B-26B5-4902-8506-9CF4BF623EC0}" destId="{80A7472D-4C84-4964-9B52-8AC2F74CFF81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E66D1E-B455-4405-966D-83BA00AC662E}">
      <dsp:nvSpPr>
        <dsp:cNvPr id="0" name=""/>
        <dsp:cNvSpPr/>
      </dsp:nvSpPr>
      <dsp:spPr>
        <a:xfrm>
          <a:off x="4187" y="5159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 момент вступления в сиу Федерального закона в реестре аккредитованных аттестующих числилось 961 таких организаций.</a:t>
          </a:r>
          <a:endParaRPr lang="ru-RU" sz="1800" kern="1200" dirty="0"/>
        </a:p>
      </dsp:txBody>
      <dsp:txXfrm>
        <a:off x="24249" y="25221"/>
        <a:ext cx="8520452" cy="644855"/>
      </dsp:txXfrm>
    </dsp:sp>
    <dsp:sp modelId="{28850EFF-A21E-4E39-BC61-C7A9D9F714D8}">
      <dsp:nvSpPr>
        <dsp:cNvPr id="0" name=""/>
        <dsp:cNvSpPr/>
      </dsp:nvSpPr>
      <dsp:spPr>
        <a:xfrm rot="5400000">
          <a:off x="4155044" y="708594"/>
          <a:ext cx="258863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192004" y="733283"/>
        <a:ext cx="184944" cy="181204"/>
      </dsp:txXfrm>
    </dsp:sp>
    <dsp:sp modelId="{E8F80A35-D7CC-42ED-9277-7C277A55D431}">
      <dsp:nvSpPr>
        <dsp:cNvPr id="0" name=""/>
        <dsp:cNvSpPr/>
      </dsp:nvSpPr>
      <dsp:spPr>
        <a:xfrm>
          <a:off x="4187" y="1035290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2014 году истекает срок аттестата аккредитации у 118 организаций,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2015 году у 201 организации.</a:t>
          </a:r>
          <a:endParaRPr lang="ru-RU" sz="1800" kern="1200" dirty="0"/>
        </a:p>
      </dsp:txBody>
      <dsp:txXfrm>
        <a:off x="24249" y="1055352"/>
        <a:ext cx="8520452" cy="644855"/>
      </dsp:txXfrm>
    </dsp:sp>
    <dsp:sp modelId="{377F6683-7219-44DB-9EA4-421441F4F4A8}">
      <dsp:nvSpPr>
        <dsp:cNvPr id="0" name=""/>
        <dsp:cNvSpPr/>
      </dsp:nvSpPr>
      <dsp:spPr>
        <a:xfrm rot="5415839">
          <a:off x="4198401" y="1678123"/>
          <a:ext cx="167962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 rot="-5400000">
        <a:off x="4190027" y="1748262"/>
        <a:ext cx="184944" cy="117573"/>
      </dsp:txXfrm>
    </dsp:sp>
    <dsp:sp modelId="{E71C22AC-DAE2-472A-AAD3-1B7AFBB91EB8}">
      <dsp:nvSpPr>
        <dsp:cNvPr id="0" name=""/>
        <dsp:cNvSpPr/>
      </dsp:nvSpPr>
      <dsp:spPr>
        <a:xfrm>
          <a:off x="0" y="1944217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 9 декабря 2014 года приостановлена деятельность  91 организаций, исключены из реестра 31 организаций. В реестре восстановлены 6 организаций.                                            </a:t>
          </a:r>
          <a:endParaRPr lang="ru-RU" sz="1600" kern="1200" dirty="0"/>
        </a:p>
      </dsp:txBody>
      <dsp:txXfrm>
        <a:off x="20062" y="1964279"/>
        <a:ext cx="8520452" cy="644855"/>
      </dsp:txXfrm>
    </dsp:sp>
    <dsp:sp modelId="{6FA9DD7A-F3D8-421C-A5A0-90D6A1FAD5A5}">
      <dsp:nvSpPr>
        <dsp:cNvPr id="0" name=""/>
        <dsp:cNvSpPr/>
      </dsp:nvSpPr>
      <dsp:spPr>
        <a:xfrm rot="5375010">
          <a:off x="4109291" y="2708650"/>
          <a:ext cx="350368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4191667" y="2687587"/>
        <a:ext cx="184944" cy="257896"/>
      </dsp:txXfrm>
    </dsp:sp>
    <dsp:sp modelId="{59391BBF-E95D-4383-A880-57B6C31422D3}">
      <dsp:nvSpPr>
        <dsp:cNvPr id="0" name=""/>
        <dsp:cNvSpPr/>
      </dsp:nvSpPr>
      <dsp:spPr>
        <a:xfrm>
          <a:off x="8375" y="3096343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Регионы с полным отсутствием аттестующих организаций – Ненецкий автономный округ, Еврейская автономная область, Чукотский автономный округ.</a:t>
          </a:r>
          <a:endParaRPr lang="ru-RU" sz="1800" kern="1200" dirty="0"/>
        </a:p>
      </dsp:txBody>
      <dsp:txXfrm>
        <a:off x="28437" y="3116405"/>
        <a:ext cx="8520452" cy="644855"/>
      </dsp:txXfrm>
    </dsp:sp>
    <dsp:sp modelId="{8A8C18D8-097D-4410-8081-A24B817A10EC}">
      <dsp:nvSpPr>
        <dsp:cNvPr id="0" name=""/>
        <dsp:cNvSpPr/>
      </dsp:nvSpPr>
      <dsp:spPr>
        <a:xfrm rot="5430757">
          <a:off x="4190300" y="3752764"/>
          <a:ext cx="188350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 rot="-5400000">
        <a:off x="4192256" y="3812710"/>
        <a:ext cx="184944" cy="131845"/>
      </dsp:txXfrm>
    </dsp:sp>
    <dsp:sp modelId="{361F7DD1-59A8-430A-8E01-143B80D9FBE5}">
      <dsp:nvSpPr>
        <dsp:cNvPr id="0" name=""/>
        <dsp:cNvSpPr/>
      </dsp:nvSpPr>
      <dsp:spPr>
        <a:xfrm>
          <a:off x="0" y="4032447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Регионы с наибольшим количеством аттестующих организаций –  г. Москва (110 организаций), г. Санкт-Петербург (50 организаций), Краснодарский край (46 организаций), Свердловская область  (41 организация), Московская область (35 организаций). </a:t>
          </a:r>
          <a:endParaRPr lang="ru-RU" sz="1600" kern="1200" dirty="0"/>
        </a:p>
      </dsp:txBody>
      <dsp:txXfrm>
        <a:off x="20062" y="4052509"/>
        <a:ext cx="8520452" cy="644855"/>
      </dsp:txXfrm>
    </dsp:sp>
    <dsp:sp modelId="{313A41F0-63C3-4D32-93BE-DC9AE0401907}">
      <dsp:nvSpPr>
        <dsp:cNvPr id="0" name=""/>
        <dsp:cNvSpPr/>
      </dsp:nvSpPr>
      <dsp:spPr>
        <a:xfrm rot="5387031">
          <a:off x="4122975" y="4775847"/>
          <a:ext cx="318813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-5400000">
        <a:off x="4189735" y="4770561"/>
        <a:ext cx="184944" cy="226341"/>
      </dsp:txXfrm>
    </dsp:sp>
    <dsp:sp modelId="{80A7472D-4C84-4964-9B52-8AC2F74CFF81}">
      <dsp:nvSpPr>
        <dsp:cNvPr id="0" name=""/>
        <dsp:cNvSpPr/>
      </dsp:nvSpPr>
      <dsp:spPr>
        <a:xfrm>
          <a:off x="4187" y="5142508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4249" y="5162570"/>
        <a:ext cx="8520452" cy="644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7113B-3EB1-4724-9B45-66C6BF75FD0A}">
      <dsp:nvSpPr>
        <dsp:cNvPr id="0" name=""/>
        <dsp:cNvSpPr/>
      </dsp:nvSpPr>
      <dsp:spPr>
        <a:xfrm>
          <a:off x="76195" y="4094"/>
          <a:ext cx="8560576" cy="86777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установление работникам гарантий и компенсаций, предусмотренных Трудовым кодексом Российской Федерации</a:t>
          </a:r>
          <a:endParaRPr lang="ru-RU" sz="1800" kern="1200" dirty="0"/>
        </a:p>
      </dsp:txBody>
      <dsp:txXfrm>
        <a:off x="101611" y="29510"/>
        <a:ext cx="8509744" cy="816941"/>
      </dsp:txXfrm>
    </dsp:sp>
    <dsp:sp modelId="{A64888AE-D0FB-4AAE-9EF2-6C31860D0AAE}">
      <dsp:nvSpPr>
        <dsp:cNvPr id="0" name=""/>
        <dsp:cNvSpPr/>
      </dsp:nvSpPr>
      <dsp:spPr>
        <a:xfrm rot="5411796">
          <a:off x="4222289" y="893881"/>
          <a:ext cx="264202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5400000">
        <a:off x="4262054" y="915900"/>
        <a:ext cx="184944" cy="184941"/>
      </dsp:txXfrm>
    </dsp:sp>
    <dsp:sp modelId="{E8F80A35-D7CC-42ED-9277-7C277A55D431}">
      <dsp:nvSpPr>
        <dsp:cNvPr id="0" name=""/>
        <dsp:cNvSpPr/>
      </dsp:nvSpPr>
      <dsp:spPr>
        <a:xfrm>
          <a:off x="72003" y="1224136"/>
          <a:ext cx="8560576" cy="8710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cs typeface="Times New Roman" pitchFamily="18" charset="0"/>
            </a:rPr>
            <a:t>установление дополнительного тарифа страховых взносов в Пенсионный фонд Российской Федерации </a:t>
          </a:r>
          <a:endParaRPr lang="ru-RU" sz="1800" kern="1200" dirty="0"/>
        </a:p>
      </dsp:txBody>
      <dsp:txXfrm>
        <a:off x="97516" y="1249649"/>
        <a:ext cx="8509550" cy="820049"/>
      </dsp:txXfrm>
    </dsp:sp>
    <dsp:sp modelId="{377F6683-7219-44DB-9EA4-421441F4F4A8}">
      <dsp:nvSpPr>
        <dsp:cNvPr id="0" name=""/>
        <dsp:cNvSpPr/>
      </dsp:nvSpPr>
      <dsp:spPr>
        <a:xfrm rot="5390000">
          <a:off x="4229275" y="2107446"/>
          <a:ext cx="249534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261461" y="2136799"/>
        <a:ext cx="184944" cy="174674"/>
      </dsp:txXfrm>
    </dsp:sp>
    <dsp:sp modelId="{E71C22AC-DAE2-472A-AAD3-1B7AFBB91EB8}">
      <dsp:nvSpPr>
        <dsp:cNvPr id="0" name=""/>
        <dsp:cNvSpPr/>
      </dsp:nvSpPr>
      <dsp:spPr>
        <a:xfrm>
          <a:off x="76195" y="2427923"/>
          <a:ext cx="8560576" cy="13456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решение вопроса о связи возникших у работников заболеваний с воздействием на работников на их рабочих местах вредных и (или) опасных производственных факторов, а также расследование несчастных случаев на производстве и профессиональных заболеваний</a:t>
          </a:r>
          <a:endParaRPr lang="ru-RU" sz="1800" kern="1200" dirty="0"/>
        </a:p>
      </dsp:txBody>
      <dsp:txXfrm>
        <a:off x="115609" y="2467337"/>
        <a:ext cx="8481748" cy="1266862"/>
      </dsp:txXfrm>
    </dsp:sp>
    <dsp:sp modelId="{6FA9DD7A-F3D8-421C-A5A0-90D6A1FAD5A5}">
      <dsp:nvSpPr>
        <dsp:cNvPr id="0" name=""/>
        <dsp:cNvSpPr/>
      </dsp:nvSpPr>
      <dsp:spPr>
        <a:xfrm rot="5400000">
          <a:off x="4228050" y="3790738"/>
          <a:ext cx="256867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264012" y="3816424"/>
        <a:ext cx="184944" cy="179807"/>
      </dsp:txXfrm>
    </dsp:sp>
    <dsp:sp modelId="{59391BBF-E95D-4383-A880-57B6C31422D3}">
      <dsp:nvSpPr>
        <dsp:cNvPr id="0" name=""/>
        <dsp:cNvSpPr/>
      </dsp:nvSpPr>
      <dsp:spPr>
        <a:xfrm>
          <a:off x="76195" y="4116103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расчет скидок (надбавок) к страховому тарифу на обязательное социальное страхование от несчастных случаев на производстве и профессиональных заболеваний</a:t>
          </a:r>
          <a:endParaRPr lang="ru-RU" sz="1800" kern="1200" dirty="0"/>
        </a:p>
      </dsp:txBody>
      <dsp:txXfrm>
        <a:off x="96257" y="4136165"/>
        <a:ext cx="8520452" cy="644855"/>
      </dsp:txXfrm>
    </dsp:sp>
    <dsp:sp modelId="{8A8C18D8-097D-4410-8081-A24B817A10EC}">
      <dsp:nvSpPr>
        <dsp:cNvPr id="0" name=""/>
        <dsp:cNvSpPr/>
      </dsp:nvSpPr>
      <dsp:spPr>
        <a:xfrm rot="5400000">
          <a:off x="4226514" y="4820255"/>
          <a:ext cx="259938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5400000">
        <a:off x="4264012" y="4844406"/>
        <a:ext cx="184944" cy="181957"/>
      </dsp:txXfrm>
    </dsp:sp>
    <dsp:sp modelId="{361F7DD1-59A8-430A-8E01-143B80D9FBE5}">
      <dsp:nvSpPr>
        <dsp:cNvPr id="0" name=""/>
        <dsp:cNvSpPr/>
      </dsp:nvSpPr>
      <dsp:spPr>
        <a:xfrm>
          <a:off x="76195" y="5147668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разработка и реализация мероприятий, направленных на улучшение условий труда </a:t>
          </a:r>
          <a:endParaRPr lang="ru-RU" sz="1800" kern="1200" dirty="0"/>
        </a:p>
      </dsp:txBody>
      <dsp:txXfrm>
        <a:off x="96257" y="5167730"/>
        <a:ext cx="8520452" cy="6448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6405C-7B62-4587-A0A0-0903423D3203}">
      <dsp:nvSpPr>
        <dsp:cNvPr id="0" name=""/>
        <dsp:cNvSpPr/>
      </dsp:nvSpPr>
      <dsp:spPr>
        <a:xfrm>
          <a:off x="3542793" y="994"/>
          <a:ext cx="5314190" cy="23621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штраф до 50 тыс. рублей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дисквалификация </a:t>
          </a:r>
          <a:br>
            <a:rPr lang="ru-RU" sz="2400" kern="1200" dirty="0" smtClean="0"/>
          </a:br>
          <a:r>
            <a:rPr lang="ru-RU" sz="2400" kern="1200" dirty="0" smtClean="0"/>
            <a:t>до 3 лет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данные в Минтруд для лишения сертификата эксперта</a:t>
          </a:r>
          <a:endParaRPr lang="ru-RU" sz="2400" kern="1200" dirty="0"/>
        </a:p>
      </dsp:txBody>
      <dsp:txXfrm>
        <a:off x="3542793" y="296269"/>
        <a:ext cx="4428365" cy="1771649"/>
      </dsp:txXfrm>
    </dsp:sp>
    <dsp:sp modelId="{B151A060-ACD3-4DB9-B0E1-5CAA08765DDD}">
      <dsp:nvSpPr>
        <dsp:cNvPr id="0" name=""/>
        <dsp:cNvSpPr/>
      </dsp:nvSpPr>
      <dsp:spPr>
        <a:xfrm>
          <a:off x="0" y="994"/>
          <a:ext cx="3542793" cy="23621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Эксперт</a:t>
          </a:r>
          <a:endParaRPr lang="ru-RU" sz="4000" kern="1200" dirty="0"/>
        </a:p>
      </dsp:txBody>
      <dsp:txXfrm>
        <a:off x="115313" y="116307"/>
        <a:ext cx="3312167" cy="2131573"/>
      </dsp:txXfrm>
    </dsp:sp>
    <dsp:sp modelId="{E43C96FE-B676-44C4-BF50-621CD1AE5251}">
      <dsp:nvSpPr>
        <dsp:cNvPr id="0" name=""/>
        <dsp:cNvSpPr/>
      </dsp:nvSpPr>
      <dsp:spPr>
        <a:xfrm>
          <a:off x="3543658" y="2599414"/>
          <a:ext cx="5309000" cy="287219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штраф до 200 тыс. рублей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приостановление деятельности до 90 суток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данные в Росакредитацию для аннулирования аттестата аккредитации</a:t>
          </a:r>
          <a:endParaRPr lang="ru-RU" sz="2400" kern="1200" dirty="0"/>
        </a:p>
      </dsp:txBody>
      <dsp:txXfrm>
        <a:off x="3543658" y="2958439"/>
        <a:ext cx="4231926" cy="2154148"/>
      </dsp:txXfrm>
    </dsp:sp>
    <dsp:sp modelId="{9C31BDD0-190E-4A82-A6F0-3BCB7E84BD25}">
      <dsp:nvSpPr>
        <dsp:cNvPr id="0" name=""/>
        <dsp:cNvSpPr/>
      </dsp:nvSpPr>
      <dsp:spPr>
        <a:xfrm>
          <a:off x="4324" y="2854413"/>
          <a:ext cx="3539333" cy="236219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Организация</a:t>
          </a:r>
          <a:endParaRPr lang="ru-RU" sz="4000" kern="1200" dirty="0"/>
        </a:p>
      </dsp:txBody>
      <dsp:txXfrm>
        <a:off x="119637" y="2969726"/>
        <a:ext cx="3308707" cy="21315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CB581-17C3-4E2C-8D3E-617620A2C456}">
      <dsp:nvSpPr>
        <dsp:cNvPr id="0" name=""/>
        <dsp:cNvSpPr/>
      </dsp:nvSpPr>
      <dsp:spPr>
        <a:xfrm rot="5400000">
          <a:off x="-595485" y="739509"/>
          <a:ext cx="2345381" cy="11544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300" kern="1200" dirty="0">
            <a:solidFill>
              <a:schemeClr val="tx2"/>
            </a:solidFill>
          </a:endParaRPr>
        </a:p>
      </dsp:txBody>
      <dsp:txXfrm rot="-5400000">
        <a:off x="0" y="721229"/>
        <a:ext cx="1154410" cy="1190971"/>
      </dsp:txXfrm>
    </dsp:sp>
    <dsp:sp modelId="{9190A4C5-463C-4FAD-8AF9-06DB0AE4C455}">
      <dsp:nvSpPr>
        <dsp:cNvPr id="0" name=""/>
        <dsp:cNvSpPr/>
      </dsp:nvSpPr>
      <dsp:spPr>
        <a:xfrm rot="5400000">
          <a:off x="3996361" y="-2737652"/>
          <a:ext cx="1886228" cy="7630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2"/>
              </a:solidFill>
            </a:rPr>
            <a:t>не менее 5 экспертов, работающих по трудовому договору и имеющих сертификат эксперта на право выполнения работ по специальной оценке условий труда, в том числе не менее одного эксперта, имеющего высшее образование по одной из специальностей - врач по общей гигиене, врач по гигиене труда, врач по санитарно-гигиеническим лабораторным исследованиям, аттестуемых Минтрудом России</a:t>
          </a:r>
          <a:endParaRPr lang="ru-RU" sz="1800" kern="1200" dirty="0">
            <a:solidFill>
              <a:schemeClr val="tx2"/>
            </a:solidFill>
          </a:endParaRPr>
        </a:p>
      </dsp:txBody>
      <dsp:txXfrm rot="-5400000">
        <a:off x="1124193" y="226594"/>
        <a:ext cx="7538487" cy="1702072"/>
      </dsp:txXfrm>
    </dsp:sp>
    <dsp:sp modelId="{C1AA7883-7D41-403C-B916-3A7FCB19FC44}">
      <dsp:nvSpPr>
        <dsp:cNvPr id="0" name=""/>
        <dsp:cNvSpPr/>
      </dsp:nvSpPr>
      <dsp:spPr>
        <a:xfrm rot="5400000">
          <a:off x="-247373" y="2623631"/>
          <a:ext cx="1649157" cy="11544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solidFill>
              <a:schemeClr val="tx2"/>
            </a:solidFill>
          </a:endParaRPr>
        </a:p>
      </dsp:txBody>
      <dsp:txXfrm rot="-5400000">
        <a:off x="1" y="2953462"/>
        <a:ext cx="1154410" cy="494747"/>
      </dsp:txXfrm>
    </dsp:sp>
    <dsp:sp modelId="{33ACEBC4-1BC7-4E65-8EE4-F1F908C736AD}">
      <dsp:nvSpPr>
        <dsp:cNvPr id="0" name=""/>
        <dsp:cNvSpPr/>
      </dsp:nvSpPr>
      <dsp:spPr>
        <a:xfrm rot="5400000">
          <a:off x="4431427" y="-903039"/>
          <a:ext cx="1071952" cy="7630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chemeClr val="tx2"/>
              </a:solidFill>
            </a:rPr>
            <a:t>один из уставных видов деятельности – проведение специальной оценки условий труда</a:t>
          </a:r>
          <a:endParaRPr lang="ru-RU" sz="2700" kern="1200" dirty="0">
            <a:solidFill>
              <a:schemeClr val="tx2"/>
            </a:solidFill>
          </a:endParaRPr>
        </a:p>
      </dsp:txBody>
      <dsp:txXfrm rot="-5400000">
        <a:off x="1152121" y="2428595"/>
        <a:ext cx="7578237" cy="967296"/>
      </dsp:txXfrm>
    </dsp:sp>
    <dsp:sp modelId="{D8954B93-D172-4286-A102-FE26401302EE}">
      <dsp:nvSpPr>
        <dsp:cNvPr id="0" name=""/>
        <dsp:cNvSpPr/>
      </dsp:nvSpPr>
      <dsp:spPr>
        <a:xfrm rot="5400000">
          <a:off x="-247373" y="3998816"/>
          <a:ext cx="1649157" cy="11544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solidFill>
              <a:schemeClr val="tx2"/>
            </a:solidFill>
          </a:endParaRPr>
        </a:p>
      </dsp:txBody>
      <dsp:txXfrm rot="-5400000">
        <a:off x="1" y="4328647"/>
        <a:ext cx="1154410" cy="494747"/>
      </dsp:txXfrm>
    </dsp:sp>
    <dsp:sp modelId="{E3FC02FD-6520-4EA1-80D7-5825FE6ECCEA}">
      <dsp:nvSpPr>
        <dsp:cNvPr id="0" name=""/>
        <dsp:cNvSpPr/>
      </dsp:nvSpPr>
      <dsp:spPr>
        <a:xfrm rot="5400000">
          <a:off x="4433716" y="459618"/>
          <a:ext cx="1071952" cy="7630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chemeClr val="tx2"/>
              </a:solidFill>
            </a:rPr>
            <a:t>испытательная лаборатория (центр), аккредитуемая Росаккредитацией </a:t>
          </a:r>
          <a:endParaRPr lang="ru-RU" sz="2700" kern="1200" dirty="0">
            <a:solidFill>
              <a:schemeClr val="tx2"/>
            </a:solidFill>
          </a:endParaRPr>
        </a:p>
      </dsp:txBody>
      <dsp:txXfrm rot="-5400000">
        <a:off x="1154410" y="3791252"/>
        <a:ext cx="7578237" cy="9672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75615-B2F1-4469-8608-BFAEC9312E7A}">
      <dsp:nvSpPr>
        <dsp:cNvPr id="0" name=""/>
        <dsp:cNvSpPr/>
      </dsp:nvSpPr>
      <dsp:spPr>
        <a:xfrm>
          <a:off x="3210800" y="-56924"/>
          <a:ext cx="2571291" cy="1167993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высшее образование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3267817" y="93"/>
        <a:ext cx="2457257" cy="1053959"/>
      </dsp:txXfrm>
    </dsp:sp>
    <dsp:sp modelId="{226A3F3F-6B5F-484D-98A2-571D8985D6F4}">
      <dsp:nvSpPr>
        <dsp:cNvPr id="0" name=""/>
        <dsp:cNvSpPr/>
      </dsp:nvSpPr>
      <dsp:spPr>
        <a:xfrm>
          <a:off x="2531348" y="724817"/>
          <a:ext cx="4663670" cy="4663670"/>
        </a:xfrm>
        <a:custGeom>
          <a:avLst/>
          <a:gdLst/>
          <a:ahLst/>
          <a:cxnLst/>
          <a:rect l="0" t="0" r="0" b="0"/>
          <a:pathLst>
            <a:path>
              <a:moveTo>
                <a:pt x="3420387" y="269673"/>
              </a:moveTo>
              <a:arcTo wR="2331835" hR="2331835" stAng="17869693" swAng="8411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CF2A4-7F86-4674-86C5-09215A831F57}">
      <dsp:nvSpPr>
        <dsp:cNvPr id="0" name=""/>
        <dsp:cNvSpPr/>
      </dsp:nvSpPr>
      <dsp:spPr>
        <a:xfrm>
          <a:off x="4909436" y="1450586"/>
          <a:ext cx="3947547" cy="137551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дополнительное образование   (вопросы специальной оценки условий труда </a:t>
          </a:r>
          <a:br>
            <a:rPr lang="ru-RU" sz="1800" b="1" kern="1200" dirty="0" smtClean="0">
              <a:solidFill>
                <a:schemeClr val="bg1"/>
              </a:solidFill>
            </a:rPr>
          </a:br>
          <a:r>
            <a:rPr lang="ru-RU" sz="1800" b="1" kern="1200" dirty="0" smtClean="0">
              <a:solidFill>
                <a:schemeClr val="bg1"/>
              </a:solidFill>
            </a:rPr>
            <a:t>не менее 72 часов)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4976583" y="1517733"/>
        <a:ext cx="3813253" cy="1241216"/>
      </dsp:txXfrm>
    </dsp:sp>
    <dsp:sp modelId="{130F02BA-C28D-4759-81D0-1E56D42F341C}">
      <dsp:nvSpPr>
        <dsp:cNvPr id="0" name=""/>
        <dsp:cNvSpPr/>
      </dsp:nvSpPr>
      <dsp:spPr>
        <a:xfrm>
          <a:off x="2327330" y="580862"/>
          <a:ext cx="4663670" cy="4663670"/>
        </a:xfrm>
        <a:custGeom>
          <a:avLst/>
          <a:gdLst/>
          <a:ahLst/>
          <a:cxnLst/>
          <a:rect l="0" t="0" r="0" b="0"/>
          <a:pathLst>
            <a:path>
              <a:moveTo>
                <a:pt x="4662893" y="2392006"/>
              </a:moveTo>
              <a:arcTo wR="2331835" hR="2331835" stAng="21688718" swAng="6537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3A7FD-080B-4E63-A334-5638AC0D9CAF}">
      <dsp:nvSpPr>
        <dsp:cNvPr id="0" name=""/>
        <dsp:cNvSpPr/>
      </dsp:nvSpPr>
      <dsp:spPr>
        <a:xfrm>
          <a:off x="4605363" y="3554731"/>
          <a:ext cx="3819571" cy="1568264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опыт практической работы в области оценки условий труда </a:t>
          </a:r>
          <a:r>
            <a:rPr lang="ru-RU" sz="1600" b="1" kern="1200" dirty="0" smtClean="0">
              <a:solidFill>
                <a:schemeClr val="bg1"/>
              </a:solidFill>
            </a:rPr>
            <a:t>(участие в проведении аттестации рабочих мест, в осуществлении производственного контроля и др.)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81919" y="3631287"/>
        <a:ext cx="3666459" cy="1415152"/>
      </dsp:txXfrm>
    </dsp:sp>
    <dsp:sp modelId="{2D342CBD-CCAC-480B-8669-3919A49BEA6B}">
      <dsp:nvSpPr>
        <dsp:cNvPr id="0" name=""/>
        <dsp:cNvSpPr/>
      </dsp:nvSpPr>
      <dsp:spPr>
        <a:xfrm>
          <a:off x="2172767" y="713791"/>
          <a:ext cx="4663670" cy="4663670"/>
        </a:xfrm>
        <a:custGeom>
          <a:avLst/>
          <a:gdLst/>
          <a:ahLst/>
          <a:cxnLst/>
          <a:rect l="0" t="0" r="0" b="0"/>
          <a:pathLst>
            <a:path>
              <a:moveTo>
                <a:pt x="2915138" y="4589535"/>
              </a:moveTo>
              <a:arcTo wR="2331835" hR="2331835" stAng="4530825" swAng="24736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E91F5-4704-4AE0-8692-EC0B738D6BB0}">
      <dsp:nvSpPr>
        <dsp:cNvPr id="0" name=""/>
        <dsp:cNvSpPr/>
      </dsp:nvSpPr>
      <dsp:spPr>
        <a:xfrm>
          <a:off x="1317597" y="3682834"/>
          <a:ext cx="2288206" cy="1167993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сертификат эксперта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1374614" y="3739851"/>
        <a:ext cx="2174172" cy="1053959"/>
      </dsp:txXfrm>
    </dsp:sp>
    <dsp:sp modelId="{BF537CD3-D20F-4C5B-9881-8D52078EE8A5}">
      <dsp:nvSpPr>
        <dsp:cNvPr id="0" name=""/>
        <dsp:cNvSpPr/>
      </dsp:nvSpPr>
      <dsp:spPr>
        <a:xfrm>
          <a:off x="2078696" y="728589"/>
          <a:ext cx="4663670" cy="4663670"/>
        </a:xfrm>
        <a:custGeom>
          <a:avLst/>
          <a:gdLst/>
          <a:ahLst/>
          <a:cxnLst/>
          <a:rect l="0" t="0" r="0" b="0"/>
          <a:pathLst>
            <a:path>
              <a:moveTo>
                <a:pt x="62434" y="2867816"/>
              </a:moveTo>
              <a:arcTo wR="2331835" hR="2331835" stAng="10002692" swAng="39566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68650-8B41-4691-B2F0-20A03924F9C1}">
      <dsp:nvSpPr>
        <dsp:cNvPr id="0" name=""/>
        <dsp:cNvSpPr/>
      </dsp:nvSpPr>
      <dsp:spPr>
        <a:xfrm>
          <a:off x="4" y="1450594"/>
          <a:ext cx="4219366" cy="1792846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медицинское образование по специальности врач по общей гигиене, врач по гигиене труда, врач по санитарно-гигиеническим лабораторным исследованиям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 (не менее чем у одного эксперта)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87524" y="1538114"/>
        <a:ext cx="4044326" cy="1617806"/>
      </dsp:txXfrm>
    </dsp:sp>
    <dsp:sp modelId="{35418CA5-534F-4F28-A132-582DC5EEB7FB}">
      <dsp:nvSpPr>
        <dsp:cNvPr id="0" name=""/>
        <dsp:cNvSpPr/>
      </dsp:nvSpPr>
      <dsp:spPr>
        <a:xfrm>
          <a:off x="1908135" y="674104"/>
          <a:ext cx="4663670" cy="4663670"/>
        </a:xfrm>
        <a:custGeom>
          <a:avLst/>
          <a:gdLst/>
          <a:ahLst/>
          <a:cxnLst/>
          <a:rect l="0" t="0" r="0" b="0"/>
          <a:pathLst>
            <a:path>
              <a:moveTo>
                <a:pt x="717991" y="648693"/>
              </a:moveTo>
              <a:arcTo wR="2331835" hR="2331835" stAng="13572246" swAng="7942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F0A76-B190-427E-AAFD-7893257C298D}">
      <dsp:nvSpPr>
        <dsp:cNvPr id="0" name=""/>
        <dsp:cNvSpPr/>
      </dsp:nvSpPr>
      <dsp:spPr>
        <a:xfrm>
          <a:off x="1224146" y="0"/>
          <a:ext cx="7099988" cy="2376264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41C2E21-FFC2-41FD-9787-7BB58190430E}">
      <dsp:nvSpPr>
        <dsp:cNvPr id="0" name=""/>
        <dsp:cNvSpPr/>
      </dsp:nvSpPr>
      <dsp:spPr>
        <a:xfrm>
          <a:off x="4931" y="712879"/>
          <a:ext cx="2682727" cy="95050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/>
            <a:t>Заявление о включении в реестр</a:t>
          </a:r>
        </a:p>
        <a:p>
          <a:pPr lvl="0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1331" y="759279"/>
        <a:ext cx="2589927" cy="857705"/>
      </dsp:txXfrm>
    </dsp:sp>
    <dsp:sp modelId="{2CB8E53B-F770-4DBA-93FC-279EEC95931E}">
      <dsp:nvSpPr>
        <dsp:cNvPr id="0" name=""/>
        <dsp:cNvSpPr/>
      </dsp:nvSpPr>
      <dsp:spPr>
        <a:xfrm>
          <a:off x="2835100" y="712879"/>
          <a:ext cx="2682727" cy="950505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/>
            <a:t>Проверка сведений</a:t>
          </a:r>
        </a:p>
        <a:p>
          <a:pPr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2881500" y="759279"/>
        <a:ext cx="2589927" cy="857705"/>
      </dsp:txXfrm>
    </dsp:sp>
    <dsp:sp modelId="{93C4215B-1431-4D14-9050-F1CE5B345764}">
      <dsp:nvSpPr>
        <dsp:cNvPr id="0" name=""/>
        <dsp:cNvSpPr/>
      </dsp:nvSpPr>
      <dsp:spPr>
        <a:xfrm>
          <a:off x="5665268" y="712879"/>
          <a:ext cx="2682727" cy="95050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/>
            <a:t>Включение в Реестр </a:t>
          </a:r>
        </a:p>
        <a:p>
          <a:pPr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5711668" y="759279"/>
        <a:ext cx="2589927" cy="8577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E66D1E-B455-4405-966D-83BA00AC662E}">
      <dsp:nvSpPr>
        <dsp:cNvPr id="0" name=""/>
        <dsp:cNvSpPr/>
      </dsp:nvSpPr>
      <dsp:spPr>
        <a:xfrm>
          <a:off x="4187" y="5159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поступило заявлений – 769;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 рассмотрено – 619 шт.; на рассмотрении – 150 </a:t>
          </a:r>
          <a:r>
            <a:rPr lang="ru-RU" sz="1800" kern="1200" dirty="0" err="1" smtClean="0">
              <a:cs typeface="Times New Roman" pitchFamily="18" charset="0"/>
            </a:rPr>
            <a:t>шт</a:t>
          </a:r>
          <a:r>
            <a:rPr lang="ru-RU" sz="1800" kern="1200" dirty="0" smtClean="0">
              <a:cs typeface="Times New Roman" pitchFamily="18" charset="0"/>
            </a:rPr>
            <a:t>, </a:t>
          </a:r>
          <a:endParaRPr lang="ru-RU" sz="1800" kern="1200" dirty="0"/>
        </a:p>
      </dsp:txBody>
      <dsp:txXfrm>
        <a:off x="24249" y="25221"/>
        <a:ext cx="8520452" cy="644855"/>
      </dsp:txXfrm>
    </dsp:sp>
    <dsp:sp modelId="{28850EFF-A21E-4E39-BC61-C7A9D9F714D8}">
      <dsp:nvSpPr>
        <dsp:cNvPr id="0" name=""/>
        <dsp:cNvSpPr/>
      </dsp:nvSpPr>
      <dsp:spPr>
        <a:xfrm rot="5400000">
          <a:off x="4155044" y="708594"/>
          <a:ext cx="258863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192004" y="733283"/>
        <a:ext cx="184944" cy="181204"/>
      </dsp:txXfrm>
    </dsp:sp>
    <dsp:sp modelId="{E8F80A35-D7CC-42ED-9277-7C277A55D431}">
      <dsp:nvSpPr>
        <dsp:cNvPr id="0" name=""/>
        <dsp:cNvSpPr/>
      </dsp:nvSpPr>
      <dsp:spPr>
        <a:xfrm>
          <a:off x="4187" y="1035290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из числа рассмотренных: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допущено к тесту -  609 чел.; отказано в допуске – 10 чел.</a:t>
          </a:r>
          <a:endParaRPr lang="ru-RU" sz="1800" kern="1200" dirty="0"/>
        </a:p>
      </dsp:txBody>
      <dsp:txXfrm>
        <a:off x="24249" y="1055352"/>
        <a:ext cx="8520452" cy="644855"/>
      </dsp:txXfrm>
    </dsp:sp>
    <dsp:sp modelId="{377F6683-7219-44DB-9EA4-421441F4F4A8}">
      <dsp:nvSpPr>
        <dsp:cNvPr id="0" name=""/>
        <dsp:cNvSpPr/>
      </dsp:nvSpPr>
      <dsp:spPr>
        <a:xfrm rot="5400000">
          <a:off x="4157040" y="1736064"/>
          <a:ext cx="254871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192004" y="1762749"/>
        <a:ext cx="184944" cy="178410"/>
      </dsp:txXfrm>
    </dsp:sp>
    <dsp:sp modelId="{E71C22AC-DAE2-472A-AAD3-1B7AFBB91EB8}">
      <dsp:nvSpPr>
        <dsp:cNvPr id="0" name=""/>
        <dsp:cNvSpPr/>
      </dsp:nvSpPr>
      <dsp:spPr>
        <a:xfrm>
          <a:off x="4187" y="2060099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из числа допущенных к тесту: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cs typeface="Times New Roman" pitchFamily="18" charset="0"/>
            </a:rPr>
            <a:t>прошли – 124 чел.;  не прошли по результатам 3-х попыток – 9 чел.:</a:t>
          </a:r>
          <a:endParaRPr lang="ru-RU" sz="1800" kern="1200" dirty="0"/>
        </a:p>
      </dsp:txBody>
      <dsp:txXfrm>
        <a:off x="24249" y="2080161"/>
        <a:ext cx="8520452" cy="644855"/>
      </dsp:txXfrm>
    </dsp:sp>
    <dsp:sp modelId="{6FA9DD7A-F3D8-421C-A5A0-90D6A1FAD5A5}">
      <dsp:nvSpPr>
        <dsp:cNvPr id="0" name=""/>
        <dsp:cNvSpPr/>
      </dsp:nvSpPr>
      <dsp:spPr>
        <a:xfrm rot="5400000">
          <a:off x="4156042" y="2762203"/>
          <a:ext cx="256867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192004" y="2787889"/>
        <a:ext cx="184944" cy="179807"/>
      </dsp:txXfrm>
    </dsp:sp>
    <dsp:sp modelId="{59391BBF-E95D-4383-A880-57B6C31422D3}">
      <dsp:nvSpPr>
        <dsp:cNvPr id="0" name=""/>
        <dsp:cNvSpPr/>
      </dsp:nvSpPr>
      <dsp:spPr>
        <a:xfrm>
          <a:off x="4187" y="3087568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оформлено и выдано сертификатов – 68 шт.;</a:t>
          </a:r>
          <a:endParaRPr lang="ru-RU" sz="1800" kern="1200" dirty="0"/>
        </a:p>
      </dsp:txBody>
      <dsp:txXfrm>
        <a:off x="24249" y="3107630"/>
        <a:ext cx="8520452" cy="644855"/>
      </dsp:txXfrm>
    </dsp:sp>
    <dsp:sp modelId="{8A8C18D8-097D-4410-8081-A24B817A10EC}">
      <dsp:nvSpPr>
        <dsp:cNvPr id="0" name=""/>
        <dsp:cNvSpPr/>
      </dsp:nvSpPr>
      <dsp:spPr>
        <a:xfrm rot="5400000">
          <a:off x="4156042" y="3789673"/>
          <a:ext cx="256867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192004" y="3815359"/>
        <a:ext cx="184944" cy="179807"/>
      </dsp:txXfrm>
    </dsp:sp>
    <dsp:sp modelId="{361F7DD1-59A8-430A-8E01-143B80D9FBE5}">
      <dsp:nvSpPr>
        <dsp:cNvPr id="0" name=""/>
        <dsp:cNvSpPr/>
      </dsp:nvSpPr>
      <dsp:spPr>
        <a:xfrm>
          <a:off x="4187" y="4115038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 оформлении – 56 шт.</a:t>
          </a:r>
          <a:endParaRPr lang="ru-RU" sz="1800" kern="1200" dirty="0"/>
        </a:p>
      </dsp:txBody>
      <dsp:txXfrm>
        <a:off x="24249" y="4135100"/>
        <a:ext cx="8520452" cy="644855"/>
      </dsp:txXfrm>
    </dsp:sp>
    <dsp:sp modelId="{313A41F0-63C3-4D32-93BE-DC9AE0401907}">
      <dsp:nvSpPr>
        <dsp:cNvPr id="0" name=""/>
        <dsp:cNvSpPr/>
      </dsp:nvSpPr>
      <dsp:spPr>
        <a:xfrm rot="5400000">
          <a:off x="4156042" y="4817143"/>
          <a:ext cx="256867" cy="30824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 rot="-5400000">
        <a:off x="4192004" y="4842829"/>
        <a:ext cx="184944" cy="179807"/>
      </dsp:txXfrm>
    </dsp:sp>
    <dsp:sp modelId="{80A7472D-4C84-4964-9B52-8AC2F74CFF81}">
      <dsp:nvSpPr>
        <dsp:cNvPr id="0" name=""/>
        <dsp:cNvSpPr/>
      </dsp:nvSpPr>
      <dsp:spPr>
        <a:xfrm>
          <a:off x="4187" y="5142508"/>
          <a:ext cx="8560576" cy="68497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4249" y="5162570"/>
        <a:ext cx="8520452" cy="644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CCE2F-B275-4390-B6F0-42C204A2EA9C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08753-E58A-4108-BC09-43F4FE7625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6A8384-4FCD-4362-B67F-E1DF5D368D80}" type="slidenum">
              <a:rPr lang="ru-RU" smtClean="0"/>
              <a:pPr/>
              <a:t>1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901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B08969-BA82-49E3-8F25-67F904C04DF4}" type="slidenum">
              <a:rPr lang="ru-RU" smtClean="0"/>
              <a:pPr/>
              <a:t>5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1E3E15-6134-4129-AA58-C179FECE2984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1E3E15-6134-4129-AA58-C179FECE2984}" type="slidenum">
              <a:rPr lang="ru-RU" smtClean="0"/>
              <a:pPr/>
              <a:t>8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1AE4-3BEB-4AD2-8B6E-B0C1D96CD640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1E3E15-6134-4129-AA58-C179FECE2984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BBEB751EDF9F9809C2B98BF83FA9C153936246070DA8EB7BFE024B8CA04E0AF92D992D17A300ACAATAM6S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7.pn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2132857"/>
            <a:ext cx="8178800" cy="2591544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solidFill>
                  <a:srgbClr val="002060"/>
                </a:solidFill>
              </a:rPr>
              <a:t>АКТУАЛЬНЫЕ ВОПРОСЫ ДОПУСКА НА РЫНОК СПЕЦИАЛЬНОЙ ОЦЕНКИ УСЛОВИЙ </a:t>
            </a:r>
            <a:r>
              <a:rPr lang="ru-RU" sz="3000" b="1" smtClean="0">
                <a:solidFill>
                  <a:srgbClr val="002060"/>
                </a:solidFill>
              </a:rPr>
              <a:t>ТРУДА ЭКСПЕРТОВ </a:t>
            </a:r>
            <a:r>
              <a:rPr lang="ru-RU" sz="3000" b="1" dirty="0" smtClean="0">
                <a:solidFill>
                  <a:srgbClr val="002060"/>
                </a:solidFill>
              </a:rPr>
              <a:t>И ОРГАНИЗАЦИЙ</a:t>
            </a:r>
            <a:br>
              <a:rPr lang="ru-RU" sz="3000" b="1" dirty="0" smtClean="0">
                <a:solidFill>
                  <a:srgbClr val="002060"/>
                </a:solidFill>
              </a:rPr>
            </a:br>
            <a:endParaRPr lang="ru-RU" sz="3000" dirty="0" smtClean="0">
              <a:solidFill>
                <a:schemeClr val="tx2"/>
              </a:solidFill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333375"/>
            <a:ext cx="18018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5084763"/>
            <a:ext cx="8178800" cy="944562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отдела регулирования специальной оценки условий труда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Департамента условий и охраны труда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труда и социальной защиты Российской Федерации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Ганичев Михаил Юрьевич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овина рамки 9"/>
          <p:cNvSpPr/>
          <p:nvPr/>
        </p:nvSpPr>
        <p:spPr>
          <a:xfrm>
            <a:off x="179512" y="764704"/>
            <a:ext cx="8496944" cy="5544616"/>
          </a:xfrm>
          <a:prstGeom prst="halfFram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lIns="91440" tIns="45720" rIns="91440" bIns="45720" rtlCol="0" anchor="ctr"/>
          <a:lstStyle/>
          <a:p>
            <a:pPr>
              <a:defRPr/>
            </a:pPr>
            <a:fld id="{48997731-FCDA-4372-9EE2-495529E44F34}" type="slidenum">
              <a:rPr lang="ru-RU" smtClean="0"/>
              <a:pPr>
                <a:defRPr/>
              </a:pPr>
              <a:t>10</a:t>
            </a:fld>
            <a:endParaRPr lang="ru-RU" dirty="0" smtClean="0"/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8" name="Заголовок 7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ПЕРЕХОДНЫЕ ПОЛОЖЕНИЯ</a:t>
            </a:r>
            <a:endParaRPr lang="ru-RU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980728"/>
            <a:ext cx="7776864" cy="22467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2"/>
                </a:solidFill>
              </a:rPr>
              <a:t>Организации, ранее аккредитованные</a:t>
            </a:r>
            <a:r>
              <a:rPr lang="ru-RU" sz="2000" dirty="0" smtClean="0">
                <a:solidFill>
                  <a:schemeClr val="tx2"/>
                </a:solidFill>
              </a:rPr>
              <a:t> в качестве организаций, оказывающих услуги по аттестации рабочих мест по условиям труда, </a:t>
            </a:r>
            <a:r>
              <a:rPr lang="ru-RU" sz="2000" b="1" dirty="0" smtClean="0">
                <a:solidFill>
                  <a:schemeClr val="tx2"/>
                </a:solidFill>
              </a:rPr>
              <a:t>сохраняют свои права и обязанности </a:t>
            </a:r>
            <a:r>
              <a:rPr lang="ru-RU" sz="2000" dirty="0" smtClean="0">
                <a:solidFill>
                  <a:schemeClr val="tx2"/>
                </a:solidFill>
              </a:rPr>
              <a:t>в таком качестве, </a:t>
            </a:r>
            <a:r>
              <a:rPr lang="ru-RU" sz="2000" b="1" dirty="0" smtClean="0">
                <a:solidFill>
                  <a:schemeClr val="tx2"/>
                </a:solidFill>
              </a:rPr>
              <a:t>включая возможность проведения специальной оценки условий труда</a:t>
            </a:r>
            <a:r>
              <a:rPr lang="ru-RU" sz="2000" dirty="0" smtClean="0">
                <a:solidFill>
                  <a:schemeClr val="tx2"/>
                </a:solidFill>
              </a:rPr>
              <a:t>, до истечения срока действия имеющихся аттестатов аккредитации испытательных лабораторий (центров) этих организаций, но не позднее 31 декабря 2018 года</a:t>
            </a:r>
            <a:endParaRPr lang="ru-RU" sz="2000" dirty="0" smtClean="0">
              <a:solidFill>
                <a:schemeClr val="tx2"/>
              </a:solidFill>
              <a:hlinkClick r:id="rId5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3645024"/>
            <a:ext cx="7776864" cy="22467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2"/>
                </a:solidFill>
              </a:rPr>
              <a:t>Организации, ранее аккредитованные</a:t>
            </a:r>
            <a:r>
              <a:rPr lang="ru-RU" sz="2000" dirty="0" smtClean="0">
                <a:solidFill>
                  <a:schemeClr val="tx2"/>
                </a:solidFill>
              </a:rPr>
              <a:t> в качестве организаций, оказывающих услуги по аттестации рабочих мест по условиям труда, срок действия аттестатов аккредитации испытательных лабораторий (центров) которых  истекает в 2014 году, </a:t>
            </a:r>
            <a:r>
              <a:rPr lang="ru-RU" sz="2000" b="1" dirty="0" smtClean="0">
                <a:solidFill>
                  <a:schemeClr val="tx2"/>
                </a:solidFill>
              </a:rPr>
              <a:t>вправе проводить специальную оценку условий труда без учета требований</a:t>
            </a:r>
            <a:r>
              <a:rPr lang="ru-RU" sz="2000" dirty="0" smtClean="0">
                <a:solidFill>
                  <a:schemeClr val="tx2"/>
                </a:solidFill>
              </a:rPr>
              <a:t> законодательства о специальной оценке условий труда </a:t>
            </a:r>
            <a:r>
              <a:rPr lang="ru-RU" sz="2000" b="1" dirty="0" smtClean="0">
                <a:solidFill>
                  <a:schemeClr val="tx2"/>
                </a:solidFill>
              </a:rPr>
              <a:t>по экспертному составу </a:t>
            </a:r>
            <a:r>
              <a:rPr lang="ru-RU" sz="2000" dirty="0" smtClean="0">
                <a:solidFill>
                  <a:schemeClr val="tx2"/>
                </a:solidFill>
              </a:rPr>
              <a:t>организаций </a:t>
            </a:r>
            <a:r>
              <a:rPr lang="ru-RU" sz="2000" b="1" dirty="0" smtClean="0">
                <a:solidFill>
                  <a:schemeClr val="tx2"/>
                </a:solidFill>
              </a:rPr>
              <a:t>до 31 декабря 2014 года</a:t>
            </a:r>
            <a:endParaRPr lang="ru-RU" sz="2000" b="1" dirty="0" smtClean="0">
              <a:solidFill>
                <a:schemeClr val="tx2"/>
              </a:solidFill>
              <a:hlinkClick r:id="rId5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овина рамки 9"/>
          <p:cNvSpPr/>
          <p:nvPr/>
        </p:nvSpPr>
        <p:spPr>
          <a:xfrm>
            <a:off x="539552" y="1196752"/>
            <a:ext cx="8136904" cy="5112568"/>
          </a:xfrm>
          <a:prstGeom prst="halfFram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lIns="91440" tIns="45720" rIns="91440" bIns="45720" rtlCol="0" anchor="ctr"/>
          <a:lstStyle/>
          <a:p>
            <a:pPr>
              <a:defRPr/>
            </a:pPr>
            <a:fld id="{48997731-FCDA-4372-9EE2-495529E44F34}" type="slidenum">
              <a:rPr lang="ru-RU" smtClean="0"/>
              <a:pPr>
                <a:defRPr/>
              </a:pPr>
              <a:t>11</a:t>
            </a:fld>
            <a:endParaRPr lang="ru-RU" dirty="0" smtClean="0"/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8" name="Заголовок 7"/>
          <p:cNvSpPr txBox="1">
            <a:spLocks noGrp="1"/>
          </p:cNvSpPr>
          <p:nvPr>
            <p:ph type="title"/>
          </p:nvPr>
        </p:nvSpPr>
        <p:spPr>
          <a:xfrm>
            <a:off x="250825" y="366247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ПЕРЕХОДНЫЕ ПОЛОЖЕНИЯ</a:t>
            </a:r>
            <a:endParaRPr lang="ru-RU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1484784"/>
            <a:ext cx="7776864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2"/>
                </a:solidFill>
              </a:rPr>
              <a:t>Обязанности экспертов </a:t>
            </a:r>
            <a:r>
              <a:rPr lang="ru-RU" sz="2400" dirty="0" smtClean="0">
                <a:solidFill>
                  <a:schemeClr val="tx2"/>
                </a:solidFill>
              </a:rPr>
              <a:t>организаций, сохраняющих свои права и обязанности в области оценки условий труда после вступления в силу Федерального закона «О специальной оценке условий труда»,</a:t>
            </a:r>
            <a:r>
              <a:rPr lang="ru-RU" sz="2400" b="1" dirty="0" smtClean="0">
                <a:solidFill>
                  <a:schemeClr val="tx2"/>
                </a:solidFill>
              </a:rPr>
              <a:t> вправе выполнять лица, работающие в этих организациях по трудовому договору и допущенные к работе в испытательных лабораториях (центрах).</a:t>
            </a:r>
            <a:endParaRPr lang="ru-RU" sz="2400" b="1" dirty="0" smtClean="0">
              <a:solidFill>
                <a:schemeClr val="tx2"/>
              </a:solidFill>
              <a:hlinkClick r:id="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3"/>
          <p:cNvSpPr txBox="1">
            <a:spLocks noGrp="1"/>
          </p:cNvSpPr>
          <p:nvPr/>
        </p:nvSpPr>
        <p:spPr bwMode="auto">
          <a:xfrm>
            <a:off x="8629600" y="6492875"/>
            <a:ext cx="514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</a:pPr>
            <a:fld id="{52D0164E-544C-476E-AA22-346A8A450F93}" type="slidenum">
              <a:rPr lang="ru-RU" sz="16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</a:pPr>
              <a:t>12</a:t>
            </a:fld>
            <a:endParaRPr lang="ru-RU" sz="1600" dirty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4710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710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47110" name="Заголовок 1"/>
          <p:cNvSpPr>
            <a:spLocks/>
          </p:cNvSpPr>
          <p:nvPr/>
        </p:nvSpPr>
        <p:spPr bwMode="auto">
          <a:xfrm>
            <a:off x="250825" y="0"/>
            <a:ext cx="8642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000" b="1">
                <a:solidFill>
                  <a:schemeClr val="tx2"/>
                </a:solidFill>
                <a:latin typeface="Helios"/>
              </a:rPr>
              <a:t>РЕЕСТР ОРГАНИЗАЦИЙ, ОСУЩЕСТВЛЯЮЩИХ </a:t>
            </a:r>
            <a:br>
              <a:rPr lang="ru-RU" sz="2000" b="1">
                <a:solidFill>
                  <a:schemeClr val="tx2"/>
                </a:solidFill>
                <a:latin typeface="Helios"/>
              </a:rPr>
            </a:br>
            <a:r>
              <a:rPr lang="ru-RU" sz="2000" b="1">
                <a:solidFill>
                  <a:schemeClr val="tx2"/>
                </a:solidFill>
                <a:latin typeface="Helios"/>
              </a:rPr>
              <a:t>СПЕЦИАЛЬНУЮ ОЦЕНКУ УСЛОВИЙ ТРУДА</a:t>
            </a:r>
          </a:p>
        </p:txBody>
      </p:sp>
      <p:sp>
        <p:nvSpPr>
          <p:cNvPr id="47114" name="Text Box 22"/>
          <p:cNvSpPr txBox="1">
            <a:spLocks noChangeArrowheads="1"/>
          </p:cNvSpPr>
          <p:nvPr/>
        </p:nvSpPr>
        <p:spPr bwMode="auto">
          <a:xfrm>
            <a:off x="3635896" y="2996952"/>
            <a:ext cx="2071241" cy="100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2200" dirty="0" smtClean="0">
                <a:solidFill>
                  <a:schemeClr val="bg1"/>
                </a:solidFill>
                <a:latin typeface="+mn-lt"/>
              </a:rPr>
              <a:t>Возвращение заявления и документов 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7120" name="Text Box 39"/>
          <p:cNvSpPr txBox="1">
            <a:spLocks noChangeArrowheads="1"/>
          </p:cNvSpPr>
          <p:nvPr/>
        </p:nvSpPr>
        <p:spPr bwMode="auto">
          <a:xfrm>
            <a:off x="323528" y="4725144"/>
            <a:ext cx="3672408" cy="132343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schemeClr val="tx2"/>
                </a:solidFill>
                <a:latin typeface="+mn-lt"/>
              </a:rPr>
              <a:t>Приостановление деятельности</a:t>
            </a:r>
            <a:r>
              <a:rPr lang="ru-RU" sz="1600" dirty="0">
                <a:solidFill>
                  <a:schemeClr val="tx2"/>
                </a:solidFill>
                <a:latin typeface="+mn-lt"/>
              </a:rPr>
              <a:t>:</a:t>
            </a:r>
          </a:p>
          <a:p>
            <a:r>
              <a:rPr lang="ru-RU" sz="1600" dirty="0">
                <a:solidFill>
                  <a:schemeClr val="tx2"/>
                </a:solidFill>
                <a:latin typeface="+mn-lt"/>
              </a:rPr>
              <a:t>- административное приостановление деятельности организации</a:t>
            </a:r>
          </a:p>
          <a:p>
            <a:r>
              <a:rPr lang="ru-RU" sz="1600" dirty="0">
                <a:solidFill>
                  <a:schemeClr val="tx2"/>
                </a:solidFill>
                <a:latin typeface="+mn-lt"/>
              </a:rPr>
              <a:t>- приостановление деятельности лаборатории</a:t>
            </a:r>
          </a:p>
        </p:txBody>
      </p:sp>
      <p:sp>
        <p:nvSpPr>
          <p:cNvPr id="47121" name="Text Box 40"/>
          <p:cNvSpPr txBox="1">
            <a:spLocks noChangeArrowheads="1"/>
          </p:cNvSpPr>
          <p:nvPr/>
        </p:nvSpPr>
        <p:spPr bwMode="auto">
          <a:xfrm>
            <a:off x="4427538" y="4508500"/>
            <a:ext cx="4248150" cy="157003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schemeClr val="tx2"/>
                </a:solidFill>
                <a:latin typeface="+mn-lt"/>
              </a:rPr>
              <a:t>Исключение из Реестра</a:t>
            </a:r>
            <a:r>
              <a:rPr lang="ru-RU" sz="1600" dirty="0">
                <a:solidFill>
                  <a:schemeClr val="tx2"/>
                </a:solidFill>
                <a:latin typeface="+mn-lt"/>
              </a:rPr>
              <a:t>:</a:t>
            </a:r>
          </a:p>
          <a:p>
            <a:r>
              <a:rPr lang="ru-RU" sz="1600" dirty="0">
                <a:solidFill>
                  <a:schemeClr val="tx2"/>
                </a:solidFill>
                <a:latin typeface="+mn-lt"/>
              </a:rPr>
              <a:t>- прекращение деятельности организации;</a:t>
            </a:r>
          </a:p>
          <a:p>
            <a:r>
              <a:rPr lang="ru-RU" sz="1600" dirty="0">
                <a:solidFill>
                  <a:schemeClr val="tx2"/>
                </a:solidFill>
                <a:latin typeface="+mn-lt"/>
              </a:rPr>
              <a:t>- прекращение срока действия аттестата аккредитации без получения нового;</a:t>
            </a:r>
          </a:p>
          <a:p>
            <a:r>
              <a:rPr lang="ru-RU" sz="1600" dirty="0">
                <a:solidFill>
                  <a:schemeClr val="tx2"/>
                </a:solidFill>
                <a:latin typeface="+mn-lt"/>
              </a:rPr>
              <a:t>- прекращение срока действия, либо аннулирование сертификатов экспертов</a:t>
            </a:r>
          </a:p>
        </p:txBody>
      </p:sp>
      <p:pic>
        <p:nvPicPr>
          <p:cNvPr id="4712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755576" y="2996952"/>
            <a:ext cx="2374900" cy="1512441"/>
          </a:xfrm>
          <a:prstGeom prst="rect">
            <a:avLst/>
          </a:prstGeom>
          <a:solidFill>
            <a:srgbClr val="23538D"/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</a:rPr>
              <a:t>Несоответствие представленных документов и сведений требованиям  соответствующего порядка или их недостоверность</a:t>
            </a:r>
            <a:endParaRPr lang="ru-RU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Схема 21"/>
          <p:cNvGraphicFramePr/>
          <p:nvPr/>
        </p:nvGraphicFramePr>
        <p:xfrm>
          <a:off x="395536" y="692696"/>
          <a:ext cx="835292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4" name="Стрелка вниз 23"/>
          <p:cNvSpPr/>
          <p:nvPr/>
        </p:nvSpPr>
        <p:spPr>
          <a:xfrm>
            <a:off x="4355976" y="2492896"/>
            <a:ext cx="576064" cy="504056"/>
          </a:xfrm>
          <a:prstGeom prst="downArrow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25" name="Стрелка вправо 24"/>
          <p:cNvSpPr/>
          <p:nvPr/>
        </p:nvSpPr>
        <p:spPr>
          <a:xfrm>
            <a:off x="3131840" y="3429000"/>
            <a:ext cx="504056" cy="576064"/>
          </a:xfrm>
          <a:prstGeom prst="rightArrow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557592" y="6492875"/>
            <a:ext cx="586408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9AC45196-0872-4D5F-BB24-DA3D3B3BAC86}" type="slidenum">
              <a:rPr lang="ru-RU" sz="16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13</a:t>
            </a:fld>
            <a:endParaRPr lang="ru-RU" sz="16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74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741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99592" y="26064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АТТЕСТАЦИЯ ЭКСПЕРТОВ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764704"/>
            <a:ext cx="864096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+mn-lt"/>
              </a:rPr>
              <a:t>Постановление Правительства Российской Федерации от 03.07.2014 № 614</a:t>
            </a:r>
            <a:r>
              <a:rPr lang="ru-RU" sz="1600" dirty="0" smtClean="0">
                <a:latin typeface="+mn-lt"/>
              </a:rPr>
              <a:t> «О порядке аттестации на право выполнения работ по специальной оценке условий труда, выдачи сертификата эксперта на право выполнения работ по специальной оценке условий труда и его аннулирования» (вместе с "Правилами аттестации на право выполнения работ по специальной оценке условий труда, выдачи сертификата эксперта на право выполнения работ по специальной оценке условий труда и его аннулирования")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2564904"/>
            <a:ext cx="864096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+mn-lt"/>
              </a:rPr>
              <a:t>Приказ Минтруда России от 25.07.2014 № 48</a:t>
            </a:r>
            <a:r>
              <a:rPr lang="ru-RU" sz="1600" dirty="0" smtClean="0">
                <a:latin typeface="+mn-lt"/>
              </a:rPr>
              <a:t>2 </a:t>
            </a:r>
            <a:r>
              <a:rPr lang="ru-RU" sz="1600" dirty="0" smtClean="0"/>
              <a:t>«</a:t>
            </a:r>
            <a:r>
              <a:rPr lang="ru-RU" sz="1600" dirty="0" smtClean="0">
                <a:latin typeface="+mn-lt"/>
              </a:rPr>
              <a:t>Об организации работы по проведению дистанционного тестирования лиц, претендующих на получение сертификата эксперта на право выполнения работ по специальной оценке условий труда»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3568" y="3789040"/>
            <a:ext cx="2736304" cy="2880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ТОЧКА ДОСТУПА</a:t>
            </a:r>
            <a:endParaRPr lang="ru-RU" sz="14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44008" y="3789040"/>
            <a:ext cx="3672408" cy="50405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ГОСУДАРСТВЕННАЯ ИНСПЕКЦИЯ ТРУДА В СУБЪЕКТЕ РОССИЙСКОЙ ФЕДЕРАЦИИ</a:t>
            </a:r>
            <a:endParaRPr lang="ru-RU" sz="1400" b="1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779912" y="3933056"/>
            <a:ext cx="576064" cy="216024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1560" y="4581128"/>
            <a:ext cx="2808312" cy="7920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ТЕСТОВЫЕ ВОПРОСЫ ДИСТАНЦИОННОГО ТЕСТИРОВАНИЯ</a:t>
            </a:r>
            <a:endParaRPr lang="ru-RU" sz="1400" b="1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3707904" y="4869160"/>
            <a:ext cx="576064" cy="216024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2000" y="4581128"/>
            <a:ext cx="3960440" cy="7920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/>
              <a:t>САЙТ МИНТРУДА РОССИИ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http://www.rosmintrud.ru/docs/mintrud/salary/19/</a:t>
            </a:r>
            <a:endParaRPr lang="ru-RU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492875"/>
            <a:ext cx="587375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427BA75C-3791-4434-B995-D865BDF8D4B8}" type="slidenum">
              <a:rPr lang="ru-RU" smtClean="0"/>
              <a:pPr>
                <a:defRPr/>
              </a:pPr>
              <a:t>14</a:t>
            </a:fld>
            <a:endParaRPr lang="ru-RU" dirty="0" smtClean="0"/>
          </a:p>
        </p:txBody>
      </p:sp>
      <p:sp>
        <p:nvSpPr>
          <p:cNvPr id="33795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60362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  <a:latin typeface="Helios"/>
              </a:rPr>
              <a:t>СПРАВОЧНО: РЕЗУЛЬТАТЫ ТЕСТИРОВАНИЯ</a:t>
            </a:r>
          </a:p>
        </p:txBody>
      </p:sp>
      <p:sp>
        <p:nvSpPr>
          <p:cNvPr id="3379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379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379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483350"/>
            <a:ext cx="13684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хема 9"/>
          <p:cNvGraphicFramePr/>
          <p:nvPr/>
        </p:nvGraphicFramePr>
        <p:xfrm>
          <a:off x="323528" y="620688"/>
          <a:ext cx="856895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2350" cy="43194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+mn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n-lt"/>
              </a:rPr>
              <a:t>АТТЕСТАЦИЯ НА ПРАВО ВЫПОЛНЕНИЯ РАБОТ ПО СПЕЦИАЛЬНОЙ ОЦЕНКЕ УСЛОВИЙ ТРУДА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endParaRPr lang="ru-RU" sz="1800" b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692696"/>
            <a:ext cx="7416824" cy="50405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Регистрация заявления и комплекта документов, представленных заявителем, </a:t>
            </a:r>
            <a:r>
              <a:rPr lang="ru-RU" sz="1600" dirty="0" smtClean="0"/>
              <a:t> </a:t>
            </a:r>
            <a:r>
              <a:rPr lang="ru-RU" sz="1600" dirty="0"/>
              <a:t>в Минтруде России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7450" y="1412776"/>
            <a:ext cx="6913563" cy="504056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Рассмотрение заявления и </a:t>
            </a:r>
            <a:r>
              <a:rPr lang="ru-RU" sz="1600" dirty="0" smtClean="0"/>
              <a:t>принятие решения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3" y="2132856"/>
            <a:ext cx="4320480" cy="648072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3B1165"/>
                </a:solidFill>
              </a:rPr>
              <a:t>Уведомление о допуске к аттестационному испытанию с указанием даты, времени и места его проведения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87900" y="2205038"/>
            <a:ext cx="3744913" cy="503237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Уведомление об отказе в </a:t>
            </a:r>
            <a:r>
              <a:rPr lang="ru-RU" sz="1400" dirty="0" smtClean="0"/>
              <a:t>аттестации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924944"/>
            <a:ext cx="6048375" cy="79216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 smtClean="0"/>
          </a:p>
          <a:p>
            <a:pPr algn="ctr">
              <a:defRPr/>
            </a:pPr>
            <a:r>
              <a:rPr lang="ru-RU" sz="1400" b="1" dirty="0" smtClean="0"/>
              <a:t>Аттестационное испытание </a:t>
            </a:r>
          </a:p>
          <a:p>
            <a:pPr algn="ctr">
              <a:defRPr/>
            </a:pPr>
            <a:r>
              <a:rPr lang="ru-RU" sz="1400" b="1" dirty="0" smtClean="0"/>
              <a:t>(дистанционное тестирование на базе Государственных инспекций по труду а субъектах Российской Федерации) </a:t>
            </a:r>
            <a:endParaRPr lang="ru-RU" sz="1400" dirty="0"/>
          </a:p>
          <a:p>
            <a:pPr algn="ctr">
              <a:defRPr/>
            </a:pPr>
            <a:endParaRPr lang="ru-RU" sz="1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7950" y="3933825"/>
            <a:ext cx="3959225" cy="4318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b="1" dirty="0">
              <a:solidFill>
                <a:srgbClr val="3B1165"/>
              </a:solidFill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3B1165"/>
                </a:solidFill>
              </a:rPr>
              <a:t>Удовлетворительный </a:t>
            </a:r>
            <a:endParaRPr lang="ru-RU" sz="1400" dirty="0">
              <a:solidFill>
                <a:srgbClr val="3B1165"/>
              </a:solidFill>
            </a:endParaRPr>
          </a:p>
          <a:p>
            <a:pPr algn="ctr">
              <a:defRPr/>
            </a:pPr>
            <a:r>
              <a:rPr lang="ru-RU" sz="1400" dirty="0">
                <a:solidFill>
                  <a:srgbClr val="3B1165"/>
                </a:solidFill>
              </a:rPr>
              <a:t>результат </a:t>
            </a:r>
          </a:p>
          <a:p>
            <a:pPr algn="ctr">
              <a:defRPr/>
            </a:pPr>
            <a:endParaRPr lang="ru-RU" sz="1100" dirty="0">
              <a:solidFill>
                <a:srgbClr val="3B116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950" y="5445125"/>
            <a:ext cx="3959225" cy="57626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Внесение сведений об эксперте в Реестр экспертов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7950" y="4652963"/>
            <a:ext cx="3959225" cy="504825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Оформление сертификата эксперта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427538" y="3933825"/>
            <a:ext cx="3024187" cy="4318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Неудовлетворительный</a:t>
            </a:r>
            <a:r>
              <a:rPr lang="ru-RU" sz="14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результат</a:t>
            </a:r>
          </a:p>
        </p:txBody>
      </p:sp>
      <p:sp>
        <p:nvSpPr>
          <p:cNvPr id="24" name="Стрелка вниз 23"/>
          <p:cNvSpPr/>
          <p:nvPr/>
        </p:nvSpPr>
        <p:spPr>
          <a:xfrm>
            <a:off x="4355976" y="1196752"/>
            <a:ext cx="360363" cy="21590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27" name="Стрелка вниз 26"/>
          <p:cNvSpPr/>
          <p:nvPr/>
        </p:nvSpPr>
        <p:spPr>
          <a:xfrm>
            <a:off x="1331640" y="2780928"/>
            <a:ext cx="360362" cy="21590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0" name="Стрелка вниз 29"/>
          <p:cNvSpPr/>
          <p:nvPr/>
        </p:nvSpPr>
        <p:spPr>
          <a:xfrm>
            <a:off x="1331913" y="3716338"/>
            <a:ext cx="360362" cy="217487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1" name="Стрелка вниз 30"/>
          <p:cNvSpPr/>
          <p:nvPr/>
        </p:nvSpPr>
        <p:spPr>
          <a:xfrm>
            <a:off x="1331913" y="4365625"/>
            <a:ext cx="360362" cy="28733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2" name="Стрелка вниз 31"/>
          <p:cNvSpPr/>
          <p:nvPr/>
        </p:nvSpPr>
        <p:spPr>
          <a:xfrm>
            <a:off x="1331913" y="5157788"/>
            <a:ext cx="360362" cy="287337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6" name="Прямоугольник 35"/>
          <p:cNvSpPr/>
          <p:nvPr/>
        </p:nvSpPr>
        <p:spPr>
          <a:xfrm>
            <a:off x="4356100" y="5589588"/>
            <a:ext cx="2663825" cy="6477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Комиссия по рассмотрению апелляций на результаты </a:t>
            </a:r>
            <a:r>
              <a:rPr lang="ru-RU" sz="1200" dirty="0" smtClean="0"/>
              <a:t>аттестации (</a:t>
            </a:r>
            <a:r>
              <a:rPr lang="ru-RU" sz="1200" dirty="0"/>
              <a:t>при Минтруде России)</a:t>
            </a:r>
          </a:p>
        </p:txBody>
      </p:sp>
      <p:sp>
        <p:nvSpPr>
          <p:cNvPr id="38" name="Стрелка вниз 37"/>
          <p:cNvSpPr/>
          <p:nvPr/>
        </p:nvSpPr>
        <p:spPr>
          <a:xfrm>
            <a:off x="7956550" y="2708275"/>
            <a:ext cx="360363" cy="2808288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29" name="Стрелка вниз 28"/>
          <p:cNvSpPr/>
          <p:nvPr/>
        </p:nvSpPr>
        <p:spPr>
          <a:xfrm>
            <a:off x="4427538" y="5013325"/>
            <a:ext cx="2952750" cy="576263"/>
          </a:xfrm>
          <a:prstGeom prst="downArrow">
            <a:avLst>
              <a:gd name="adj1" fmla="val 50000"/>
              <a:gd name="adj2" fmla="val 55876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/>
              <a:t>В случае несогласия с </a:t>
            </a:r>
            <a:r>
              <a:rPr lang="ru-RU" sz="1100" dirty="0" smtClean="0"/>
              <a:t>результатами</a:t>
            </a:r>
            <a:endParaRPr lang="ru-RU" sz="11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308304" y="5517232"/>
            <a:ext cx="1727200" cy="64928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Повторная подача заявления</a:t>
            </a:r>
          </a:p>
        </p:txBody>
      </p:sp>
      <p:sp>
        <p:nvSpPr>
          <p:cNvPr id="35" name="Стрелка вправо 34"/>
          <p:cNvSpPr/>
          <p:nvPr/>
        </p:nvSpPr>
        <p:spPr>
          <a:xfrm>
            <a:off x="7019925" y="5805488"/>
            <a:ext cx="288925" cy="287337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7" name="Стрелка вниз 36"/>
          <p:cNvSpPr/>
          <p:nvPr/>
        </p:nvSpPr>
        <p:spPr>
          <a:xfrm>
            <a:off x="2123728" y="1916832"/>
            <a:ext cx="360363" cy="21590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9" name="Прямоугольник 38"/>
          <p:cNvSpPr/>
          <p:nvPr/>
        </p:nvSpPr>
        <p:spPr>
          <a:xfrm>
            <a:off x="4427538" y="4652963"/>
            <a:ext cx="3024187" cy="360362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/>
              <a:t>Уведомление об отказе в аттестации</a:t>
            </a:r>
            <a:endParaRPr lang="ru-RU" sz="1400" dirty="0"/>
          </a:p>
        </p:txBody>
      </p:sp>
      <p:sp>
        <p:nvSpPr>
          <p:cNvPr id="41" name="Стрелка вниз 40"/>
          <p:cNvSpPr/>
          <p:nvPr/>
        </p:nvSpPr>
        <p:spPr>
          <a:xfrm>
            <a:off x="5364163" y="4365625"/>
            <a:ext cx="360362" cy="287338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2" name="Стрелка вниз 41"/>
          <p:cNvSpPr/>
          <p:nvPr/>
        </p:nvSpPr>
        <p:spPr>
          <a:xfrm>
            <a:off x="5364163" y="3716338"/>
            <a:ext cx="360362" cy="217487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43" name="Стрелка вниз 42"/>
          <p:cNvSpPr/>
          <p:nvPr/>
        </p:nvSpPr>
        <p:spPr>
          <a:xfrm>
            <a:off x="7020272" y="1916832"/>
            <a:ext cx="360363" cy="215900"/>
          </a:xfrm>
          <a:prstGeom prst="down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33" name="Прямоугольник 32"/>
          <p:cNvSpPr/>
          <p:nvPr/>
        </p:nvSpPr>
        <p:spPr>
          <a:xfrm>
            <a:off x="6443663" y="3212977"/>
            <a:ext cx="1296689" cy="5033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не более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3-х попыток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6156325" y="3429000"/>
            <a:ext cx="28733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33" idx="2"/>
          </p:cNvCxnSpPr>
          <p:nvPr/>
        </p:nvCxnSpPr>
        <p:spPr>
          <a:xfrm>
            <a:off x="7092008" y="3716339"/>
            <a:ext cx="942" cy="21748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6156325" y="3644900"/>
            <a:ext cx="287338" cy="0"/>
          </a:xfrm>
          <a:prstGeom prst="straightConnector1">
            <a:avLst/>
          </a:prstGeom>
          <a:ln w="2222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7308304" y="6237288"/>
            <a:ext cx="1727746" cy="5048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/>
              <a:t>Обжалование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/>
              <a:t> (в досудебном и судебном порядке)</a:t>
            </a:r>
          </a:p>
        </p:txBody>
      </p:sp>
      <p:cxnSp>
        <p:nvCxnSpPr>
          <p:cNvPr id="49" name="Shape 48"/>
          <p:cNvCxnSpPr>
            <a:stCxn id="39" idx="3"/>
          </p:cNvCxnSpPr>
          <p:nvPr/>
        </p:nvCxnSpPr>
        <p:spPr>
          <a:xfrm>
            <a:off x="7451725" y="4833938"/>
            <a:ext cx="288925" cy="682625"/>
          </a:xfrm>
          <a:prstGeom prst="bentConnector2">
            <a:avLst/>
          </a:prstGeom>
          <a:ln w="34925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endCxn id="12" idx="3"/>
          </p:cNvCxnSpPr>
          <p:nvPr/>
        </p:nvCxnSpPr>
        <p:spPr>
          <a:xfrm rot="16200000" flipV="1">
            <a:off x="6606934" y="3158883"/>
            <a:ext cx="3851762" cy="863603"/>
          </a:xfrm>
          <a:prstGeom prst="bentConnector2">
            <a:avLst/>
          </a:prstGeom>
          <a:ln w="22225">
            <a:solidFill>
              <a:srgbClr val="23538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hape 53"/>
          <p:cNvCxnSpPr>
            <a:stCxn id="36" idx="2"/>
            <a:endCxn id="40" idx="1"/>
          </p:cNvCxnSpPr>
          <p:nvPr/>
        </p:nvCxnSpPr>
        <p:spPr>
          <a:xfrm rot="16200000" flipH="1">
            <a:off x="6371952" y="5553348"/>
            <a:ext cx="252413" cy="1620291"/>
          </a:xfrm>
          <a:prstGeom prst="bentConnector2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423682"/>
            <a:ext cx="1583655" cy="43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59" name="Номер слайда 3"/>
          <p:cNvSpPr txBox="1">
            <a:spLocks/>
          </p:cNvSpPr>
          <p:nvPr/>
        </p:nvSpPr>
        <p:spPr bwMode="auto">
          <a:xfrm>
            <a:off x="8557592" y="6492875"/>
            <a:ext cx="586408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C45196-0872-4D5F-BB24-DA3D3B3BAC86}" type="slidenum"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0E554F84-FA81-4159-8CDA-6A64A64D488F}" type="slidenum">
              <a:rPr lang="ru-RU" sz="18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229600" cy="706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ПЕРЕДАЧА РЕЗУЛЬТАТОВ ПРОВЕДЕНИЯ СПЕЦИАЛЬНОЙ ОЦЕНКИ УСЛОВИЙ ТРУДА В ИНФОРМАЦИОННУЮ СИСТЕМУ УЧЕТА – ОБЯЗАЗАННОСТЬ  ОРГАНИЗАЦИИ</a:t>
            </a:r>
            <a:endParaRPr lang="ru-RU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120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120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Скругленный прямоугольник 25"/>
          <p:cNvSpPr/>
          <p:nvPr/>
        </p:nvSpPr>
        <p:spPr>
          <a:xfrm>
            <a:off x="6156325" y="908050"/>
            <a:ext cx="2808288" cy="5184775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bg1"/>
                </a:solidFill>
              </a:rPr>
              <a:t>Федеральная государственная информационная система учета результатов специальной оценки условий труда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79388" y="1268413"/>
            <a:ext cx="2089150" cy="46815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Организации, проводящие специальную оценку условий труда</a:t>
            </a:r>
          </a:p>
        </p:txBody>
      </p:sp>
      <p:sp>
        <p:nvSpPr>
          <p:cNvPr id="42" name="Стрелка вправо 41"/>
          <p:cNvSpPr/>
          <p:nvPr/>
        </p:nvSpPr>
        <p:spPr>
          <a:xfrm>
            <a:off x="2987675" y="908050"/>
            <a:ext cx="2808288" cy="1800225"/>
          </a:xfrm>
          <a:prstGeom prst="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сведения о работодателе</a:t>
            </a:r>
          </a:p>
        </p:txBody>
      </p:sp>
      <p:sp>
        <p:nvSpPr>
          <p:cNvPr id="43" name="Стрелка вправо 42"/>
          <p:cNvSpPr/>
          <p:nvPr/>
        </p:nvSpPr>
        <p:spPr>
          <a:xfrm>
            <a:off x="2627313" y="2852738"/>
            <a:ext cx="2808287" cy="1800225"/>
          </a:xfrm>
          <a:prstGeom prst="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сведения о рабочем месте</a:t>
            </a:r>
          </a:p>
        </p:txBody>
      </p:sp>
      <p:sp>
        <p:nvSpPr>
          <p:cNvPr id="50" name="Стрелка вправо 49"/>
          <p:cNvSpPr/>
          <p:nvPr/>
        </p:nvSpPr>
        <p:spPr>
          <a:xfrm>
            <a:off x="3059113" y="4581525"/>
            <a:ext cx="2808287" cy="1873250"/>
          </a:xfrm>
          <a:prstGeom prst="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сведения об организации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овина рамки 9"/>
          <p:cNvSpPr/>
          <p:nvPr/>
        </p:nvSpPr>
        <p:spPr>
          <a:xfrm>
            <a:off x="539552" y="1196752"/>
            <a:ext cx="8136904" cy="4464496"/>
          </a:xfrm>
          <a:prstGeom prst="halfFram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lIns="91440" tIns="45720" rIns="91440" bIns="45720" rtlCol="0" anchor="ctr"/>
          <a:lstStyle/>
          <a:p>
            <a:pPr>
              <a:defRPr/>
            </a:pPr>
            <a:fld id="{48997731-FCDA-4372-9EE2-495529E44F34}" type="slidenum">
              <a:rPr lang="ru-RU" smtClean="0"/>
              <a:pPr>
                <a:defRPr/>
              </a:pPr>
              <a:t>2</a:t>
            </a:fld>
            <a:endParaRPr lang="ru-RU" dirty="0" smtClean="0"/>
          </a:p>
        </p:txBody>
      </p:sp>
      <p:pic>
        <p:nvPicPr>
          <p:cNvPr id="3277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277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8" name="Заголовок 7"/>
          <p:cNvSpPr txBox="1">
            <a:spLocks noGrp="1"/>
          </p:cNvSpPr>
          <p:nvPr>
            <p:ph type="title"/>
          </p:nvPr>
        </p:nvSpPr>
        <p:spPr>
          <a:xfrm>
            <a:off x="250825" y="366246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ПЕРЕХОДНЫЕ ПОЛОЖЕНИЯ</a:t>
            </a:r>
            <a:endParaRPr lang="ru-RU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1484784"/>
            <a:ext cx="7704856" cy="4616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3B1165"/>
                </a:solidFill>
                <a:latin typeface="+mn-lt"/>
              </a:rPr>
              <a:t>С целью сохранения преемственности </a:t>
            </a: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процедур по оценке условий труда и исключения дополнительных финансовых расходов работодателей Федеральным законом от 28 декабря 2013 г. </a:t>
            </a:r>
            <a:br>
              <a:rPr lang="ru-RU" sz="2000" dirty="0" smtClean="0">
                <a:solidFill>
                  <a:srgbClr val="3B1165"/>
                </a:solidFill>
                <a:latin typeface="+mn-lt"/>
              </a:rPr>
            </a:b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№ 426-ФЗ «О специальной оценке условий труда» </a:t>
            </a:r>
            <a:r>
              <a:rPr lang="ru-RU" sz="2000" b="1" dirty="0" smtClean="0">
                <a:solidFill>
                  <a:srgbClr val="3B1165"/>
                </a:solidFill>
                <a:latin typeface="+mn-lt"/>
              </a:rPr>
              <a:t>устанавливается переходный период на срок до 31 декабря 2018 года</a:t>
            </a: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, в течение которого будут </a:t>
            </a:r>
            <a:r>
              <a:rPr lang="ru-RU" sz="2000" b="1" dirty="0" smtClean="0">
                <a:solidFill>
                  <a:srgbClr val="3B1165"/>
                </a:solidFill>
                <a:latin typeface="+mn-lt"/>
              </a:rPr>
              <a:t>признаваться действующими и подлежащими реализации </a:t>
            </a: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имевшиеся до момента вступления закона в силу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 </a:t>
            </a:r>
            <a:r>
              <a:rPr lang="ru-RU" sz="2800" b="1" dirty="0" smtClean="0">
                <a:solidFill>
                  <a:srgbClr val="3B1165"/>
                </a:solidFill>
                <a:latin typeface="+mn-lt"/>
              </a:rPr>
              <a:t>права </a:t>
            </a:r>
            <a:r>
              <a:rPr lang="ru-RU" sz="2000" dirty="0" smtClean="0">
                <a:solidFill>
                  <a:srgbClr val="3B1165"/>
                </a:solidFill>
                <a:latin typeface="+mn-lt"/>
              </a:rPr>
              <a:t>участников оценки условий труда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3B1165"/>
                </a:solidFill>
                <a:latin typeface="+mn-lt"/>
              </a:rPr>
              <a:t> и </a:t>
            </a:r>
            <a:r>
              <a:rPr lang="ru-RU" sz="2800" b="1" dirty="0" smtClean="0">
                <a:solidFill>
                  <a:srgbClr val="3B1165"/>
                </a:solidFill>
                <a:latin typeface="+mn-lt"/>
              </a:rPr>
              <a:t>результаты </a:t>
            </a:r>
            <a:r>
              <a:rPr lang="ru-RU" sz="2000" b="1" dirty="0" smtClean="0">
                <a:solidFill>
                  <a:srgbClr val="3B1165"/>
                </a:solidFill>
                <a:latin typeface="+mn-lt"/>
              </a:rPr>
              <a:t>оценки условий труда</a:t>
            </a:r>
            <a:endParaRPr lang="ru-RU" sz="2000" b="1" dirty="0">
              <a:solidFill>
                <a:srgbClr val="3B1165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492875"/>
            <a:ext cx="587375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427BA75C-3791-4434-B995-D865BDF8D4B8}" type="slidenum">
              <a:rPr lang="ru-RU" smtClean="0"/>
              <a:pPr>
                <a:defRPr/>
              </a:pPr>
              <a:t>3</a:t>
            </a:fld>
            <a:endParaRPr lang="ru-RU" dirty="0" smtClean="0"/>
          </a:p>
        </p:txBody>
      </p:sp>
      <p:sp>
        <p:nvSpPr>
          <p:cNvPr id="33795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6036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СПРАВОЧНО</a:t>
            </a:r>
          </a:p>
        </p:txBody>
      </p:sp>
      <p:sp>
        <p:nvSpPr>
          <p:cNvPr id="3379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379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379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483350"/>
            <a:ext cx="13684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хема 9"/>
          <p:cNvGraphicFramePr/>
          <p:nvPr/>
        </p:nvGraphicFramePr>
        <p:xfrm>
          <a:off x="323528" y="620688"/>
          <a:ext cx="856895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492875"/>
            <a:ext cx="587375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92E26A94-4EF6-4E2E-8E0D-17D8C1896E65}" type="slidenum">
              <a:rPr lang="ru-RU" smtClean="0"/>
              <a:pPr>
                <a:defRPr/>
              </a:pPr>
              <a:t>4</a:t>
            </a:fld>
            <a:endParaRPr lang="ru-RU" dirty="0" smtClean="0"/>
          </a:p>
        </p:txBody>
      </p:sp>
      <p:sp>
        <p:nvSpPr>
          <p:cNvPr id="34819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60362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2"/>
                </a:solidFill>
                <a:latin typeface="Helios"/>
              </a:rPr>
              <a:t>ИСПОЛЬЗОВАНИЕ РЕЗУЛЬТАТОВ СПЕЦИАЛЬНОЙ ОЦЕНКИ УСЛОВИЙ ТРУДА</a:t>
            </a:r>
          </a:p>
        </p:txBody>
      </p:sp>
      <p:sp>
        <p:nvSpPr>
          <p:cNvPr id="3482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482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3482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483350"/>
            <a:ext cx="13684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хема 9"/>
          <p:cNvGraphicFramePr/>
          <p:nvPr/>
        </p:nvGraphicFramePr>
        <p:xfrm>
          <a:off x="323528" y="620688"/>
          <a:ext cx="871296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381750"/>
            <a:ext cx="657225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r>
              <a:rPr lang="ru-RU" dirty="0" smtClean="0"/>
              <a:t>31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424863" cy="706438"/>
          </a:xfrm>
        </p:spPr>
        <p:txBody>
          <a:bodyPr/>
          <a:lstStyle/>
          <a:p>
            <a:pPr>
              <a:defRPr/>
            </a:pPr>
            <a:r>
              <a:rPr lang="ru-RU" sz="3000" b="1" dirty="0" smtClean="0">
                <a:solidFill>
                  <a:schemeClr val="tx2"/>
                </a:solidFill>
                <a:latin typeface="+mn-lt"/>
              </a:rPr>
              <a:t>ОТВЕТСТВЕННОСТЬ ОРГАНИЗАЦИЙ И ЭКСПЕРТОВ</a:t>
            </a:r>
            <a:endParaRPr lang="ru-RU" sz="3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168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7168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71688" name="TextBox 16"/>
          <p:cNvSpPr txBox="1">
            <a:spLocks noChangeArrowheads="1"/>
          </p:cNvSpPr>
          <p:nvPr/>
        </p:nvSpPr>
        <p:spPr bwMode="auto">
          <a:xfrm>
            <a:off x="1116013" y="2852738"/>
            <a:ext cx="2651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Обязательная</a:t>
            </a:r>
          </a:p>
          <a:p>
            <a:r>
              <a:rPr lang="ru-RU" sz="2800" dirty="0">
                <a:solidFill>
                  <a:schemeClr val="bg1"/>
                </a:solidFill>
              </a:rPr>
              <a:t>страховка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2852738"/>
            <a:ext cx="3013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Обязательная </a:t>
            </a:r>
          </a:p>
          <a:p>
            <a:pPr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</a:rPr>
              <a:t>страховка</a:t>
            </a:r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620688"/>
          <a:ext cx="885698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43808" y="6093296"/>
            <a:ext cx="5688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C00000"/>
                </a:solidFill>
                <a:latin typeface="+mn-lt"/>
              </a:rPr>
              <a:t>Изменения в КОАП вступают в силу </a:t>
            </a:r>
          </a:p>
          <a:p>
            <a:pPr algn="ctr">
              <a:defRPr/>
            </a:pPr>
            <a:r>
              <a:rPr lang="ru-RU" i="1" dirty="0">
                <a:solidFill>
                  <a:srgbClr val="C00000"/>
                </a:solidFill>
                <a:latin typeface="+mn-lt"/>
              </a:rPr>
              <a:t>с 1 января 2015 года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557592" y="6492875"/>
            <a:ext cx="586408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9AC45196-0872-4D5F-BB24-DA3D3B3BAC86}" type="slidenum">
              <a:rPr lang="ru-RU" sz="16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6</a:t>
            </a:fld>
            <a:endParaRPr lang="ru-RU" sz="16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74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741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99592" y="260648"/>
            <a:ext cx="77048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ДОПУСК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НА РЫНОК УСЛУГ В ОБЛАСТИ СПЕЦИАЛЬНОЙ ОЦЕНКИ УСЛОВИЙ ТРУДА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124744"/>
            <a:ext cx="8640960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+mn-lt"/>
              </a:rPr>
              <a:t>Постановление Правительства Российской Федерации от 30 июня 2014 г. № 599 </a:t>
            </a:r>
            <a:r>
              <a:rPr lang="ru-RU" sz="1600" dirty="0" smtClean="0"/>
              <a:t>«О ПОРЯДКЕ ДОПУСКА ОРГАНИЗАЦИЙ К ДЕЯТЕЛЬНОСТИ ПО ПРОВЕДЕНИЮ СПЕЦИАЛЬНОЙ ОЦЕНКИ УСЛОВИЙ ТРУДА, ИХ РЕГИСТРАЦИИ В РЕЕСТРЕ ОРГАНИЗАЦИЙ, ПРОВОДЯЩИХ СПЕЦИАЛЬНУЮ ОЦЕНКУ УСЛОВИЙ ТРУДА, ПРИОСТАНОВЛЕНИЯ И ПРЕКРАЩЕНИЯ ДЕЯТЕЛЬНОСТИ ПО ПРОВЕДЕНИЮ СПЕЦИАЛЬНОЙ ОЦЕНКИ УСЛОВИЙ ТРУДА, А ТАКЖЕ ФОРМИРОВАНИЯ И ВЕДЕНИЯ РЕЕСТРА ОРГАНИЗАЦИЙ, ПРОВОДЯЩИХ СПЕЦИАЛЬНУЮ ОЦЕНКУ УСЛОВИЙ ТРУДА»</a:t>
            </a:r>
          </a:p>
          <a:p>
            <a:pPr algn="just"/>
            <a:endParaRPr lang="ru-RU" sz="1600" dirty="0" smtClean="0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4005064"/>
            <a:ext cx="86409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Федеральный закон от 28.12.2013 № 412-ФЗ</a:t>
            </a:r>
            <a:r>
              <a:rPr lang="en-US" sz="1600" b="1" dirty="0" smtClean="0"/>
              <a:t> </a:t>
            </a:r>
            <a:r>
              <a:rPr lang="ru-RU" sz="1600" b="1" dirty="0" smtClean="0"/>
              <a:t>(ред. от 23.06.2014)</a:t>
            </a:r>
            <a:r>
              <a:rPr lang="en-US" sz="1600" b="1" dirty="0" smtClean="0"/>
              <a:t> </a:t>
            </a:r>
            <a:r>
              <a:rPr lang="ru-RU" sz="1600" dirty="0" smtClean="0"/>
              <a:t>«Об аккредитации в</a:t>
            </a:r>
            <a:r>
              <a:rPr lang="en-US" sz="1600" dirty="0" smtClean="0"/>
              <a:t> </a:t>
            </a:r>
            <a:r>
              <a:rPr lang="ru-RU" sz="1600" dirty="0" smtClean="0"/>
              <a:t>национальной системе аккредитации»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357301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cs typeface="Times New Roman" pitchFamily="18" charset="0"/>
              </a:rPr>
              <a:t>Аккредитация Испытательных лабораторий (центров)</a:t>
            </a:r>
            <a:r>
              <a:rPr lang="en-US" b="1" dirty="0" smtClean="0">
                <a:solidFill>
                  <a:schemeClr val="tx2"/>
                </a:solidFill>
                <a:cs typeface="Times New Roman" pitchFamily="18" charset="0"/>
              </a:rPr>
              <a:t>:</a:t>
            </a:r>
            <a:endParaRPr lang="ru-RU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797152"/>
            <a:ext cx="864096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Приказ Минэкономразвития России от 30.05.2014 № 326 «</a:t>
            </a:r>
            <a:r>
              <a:rPr lang="ru-RU" sz="1600" dirty="0" smtClean="0"/>
              <a:t>Об утверждении Критериев аккредитации, перечня документов, подтверждающих соответствие заявителя, аккредитованного лица критериям аккредитации, и перечня документов в области стандартизации, соблюдение требований которых заявителями, аккредитованными лицами обеспечивает их соответствие критериям аккредитации»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http://www.restate.ru/materials/attachment/bc940a0a7c9408e8d9ae791c340fef8d526847cc/%D0%A1%D0%A0%D0%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340768"/>
            <a:ext cx="1296615" cy="107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1507" name="Picture 2" descr="http://www.prohandmade.ru/wp-content/uploads/2012/01/422444a993249069c6858c5b538624d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340768"/>
            <a:ext cx="1439863" cy="107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150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629650" y="6492875"/>
            <a:ext cx="5143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4B292B29-C3AA-47C1-8797-F88E355A5E2D}" type="slidenum">
              <a:rPr lang="ru-RU" sz="1600" smtClean="0">
                <a:solidFill>
                  <a:srgbClr val="626262"/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7</a:t>
            </a:fld>
            <a:endParaRPr lang="ru-RU" sz="1600" dirty="0" smtClean="0">
              <a:solidFill>
                <a:srgbClr val="62626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1509" name="Заголовок 1"/>
          <p:cNvSpPr>
            <a:spLocks/>
          </p:cNvSpPr>
          <p:nvPr/>
        </p:nvSpPr>
        <p:spPr bwMode="auto">
          <a:xfrm>
            <a:off x="179388" y="187325"/>
            <a:ext cx="885666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Helios"/>
              </a:rPr>
              <a:t>ДОПУСК НА РЫНОК УСЛУГ В ОБЛАСТИ СПЕЦИАЛЬНОЙ ОЦЕНКИ УСЛОВИЙ ТРУДА </a:t>
            </a:r>
          </a:p>
        </p:txBody>
      </p:sp>
      <p:sp>
        <p:nvSpPr>
          <p:cNvPr id="2151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21512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2339975" y="836613"/>
            <a:ext cx="4321175" cy="936625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71550" y="2205038"/>
            <a:ext cx="2952750" cy="6477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19700" y="2205038"/>
            <a:ext cx="2736850" cy="6477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2988" y="3429000"/>
            <a:ext cx="2881312" cy="576263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19700" y="3429000"/>
            <a:ext cx="2808288" cy="504825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2843213" y="836613"/>
            <a:ext cx="3529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ОРГАНИЗАЦИИ, ПРОВОДЯЩИЕ СПЕЦИАЛЬНУЮ ОЦЕНКУ УСЛОВИЙ ТРУДА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932363" y="4652963"/>
            <a:ext cx="3313112" cy="792162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187450" y="2205038"/>
            <a:ext cx="25923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ИСПЫТАТЕЛЬНЫЕ ЛАБОРАТОРИИ</a:t>
            </a: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5364163" y="2349500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ЭКСПЕРТЫ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187450" y="3500438"/>
            <a:ext cx="2592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Аккредитация</a:t>
            </a:r>
          </a:p>
        </p:txBody>
      </p:sp>
      <p:sp>
        <p:nvSpPr>
          <p:cNvPr id="22" name="TextBox 13"/>
          <p:cNvSpPr txBox="1">
            <a:spLocks noChangeArrowheads="1"/>
          </p:cNvSpPr>
          <p:nvPr/>
        </p:nvSpPr>
        <p:spPr bwMode="auto">
          <a:xfrm>
            <a:off x="5435600" y="3500438"/>
            <a:ext cx="2305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Аттестация</a:t>
            </a:r>
            <a:endParaRPr lang="ru-RU" b="1" dirty="0">
              <a:solidFill>
                <a:schemeClr val="tx2"/>
              </a:solidFill>
              <a:latin typeface="+mn-lt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3995937" y="1916832"/>
            <a:ext cx="576063" cy="576064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644008" y="1916832"/>
            <a:ext cx="504056" cy="576064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483768" y="2924944"/>
            <a:ext cx="0" cy="432048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52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4724400"/>
            <a:ext cx="25923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Скругленный прямоугольник 37"/>
          <p:cNvSpPr/>
          <p:nvPr/>
        </p:nvSpPr>
        <p:spPr>
          <a:xfrm>
            <a:off x="971550" y="4652963"/>
            <a:ext cx="3095625" cy="64770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1530" name="Прямоугольник 38"/>
          <p:cNvSpPr>
            <a:spLocks noChangeArrowheads="1"/>
          </p:cNvSpPr>
          <p:nvPr/>
        </p:nvSpPr>
        <p:spPr bwMode="auto">
          <a:xfrm>
            <a:off x="1258888" y="4652963"/>
            <a:ext cx="2428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solidFill>
                  <a:schemeClr val="tx2"/>
                </a:solidFill>
                <a:cs typeface="Times New Roman" pitchFamily="18" charset="0"/>
              </a:rPr>
              <a:t>Федеральная служба </a:t>
            </a:r>
          </a:p>
          <a:p>
            <a:pPr algn="ctr"/>
            <a:r>
              <a:rPr lang="ru-RU" sz="1600" b="1">
                <a:solidFill>
                  <a:schemeClr val="tx2"/>
                </a:solidFill>
                <a:cs typeface="Times New Roman" pitchFamily="18" charset="0"/>
              </a:rPr>
              <a:t>по аккредитации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267744" y="5805264"/>
            <a:ext cx="6696744" cy="576064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1532" name="TextBox 39"/>
          <p:cNvSpPr txBox="1">
            <a:spLocks noChangeArrowheads="1"/>
          </p:cNvSpPr>
          <p:nvPr/>
        </p:nvSpPr>
        <p:spPr bwMode="auto">
          <a:xfrm>
            <a:off x="2793451" y="5805488"/>
            <a:ext cx="5754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cs typeface="Times New Roman" pitchFamily="18" charset="0"/>
              </a:rPr>
              <a:t>РЕЕСТРЫ </a:t>
            </a:r>
            <a:r>
              <a:rPr lang="ru-RU" sz="1400" b="1" dirty="0">
                <a:solidFill>
                  <a:schemeClr val="tx2"/>
                </a:solidFill>
                <a:cs typeface="Times New Roman" pitchFamily="18" charset="0"/>
              </a:rPr>
              <a:t>ОРГАНИЗАЦИЙ, ПРОВОДЯЩИХ </a:t>
            </a:r>
          </a:p>
          <a:p>
            <a:pPr algn="ctr"/>
            <a:r>
              <a:rPr lang="ru-RU" sz="1400" b="1" dirty="0">
                <a:solidFill>
                  <a:schemeClr val="tx2"/>
                </a:solidFill>
                <a:cs typeface="Times New Roman" pitchFamily="18" charset="0"/>
              </a:rPr>
              <a:t>СПЕЦИАЛЬНУЮ ОЦЕНКУ УСЛОВИЙ </a:t>
            </a:r>
            <a:r>
              <a:rPr lang="ru-RU" sz="1400" b="1" dirty="0" smtClean="0">
                <a:solidFill>
                  <a:schemeClr val="tx2"/>
                </a:solidFill>
                <a:cs typeface="Times New Roman" pitchFamily="18" charset="0"/>
              </a:rPr>
              <a:t>ТРУДА, И ИХ ЭКСПЕРТОВ </a:t>
            </a:r>
            <a:endParaRPr lang="ru-RU" sz="1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4139952" y="4941168"/>
            <a:ext cx="711966" cy="97363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5940153" y="5517232"/>
            <a:ext cx="648071" cy="216024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483768" y="4149080"/>
            <a:ext cx="670" cy="434033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6660232" y="2924944"/>
            <a:ext cx="1" cy="432048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659563" y="4076700"/>
            <a:ext cx="669" cy="432420"/>
          </a:xfrm>
          <a:prstGeom prst="straightConnector1">
            <a:avLst/>
          </a:prstGeom>
          <a:ln w="15875" cmpd="sng">
            <a:solidFill>
              <a:schemeClr val="tx2"/>
            </a:solidFill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954087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ОРГАНИЗАЦИИ, ПРОВОДЯЩИЕ СПЕЦИАЛЬНУЮ ОЦЕНКУ УСЛОВИЙ ТРУДА 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lIns="91440" tIns="45720" rIns="91440" bIns="45720" rtlCol="0" anchor="ctr"/>
          <a:lstStyle/>
          <a:p>
            <a:pPr>
              <a:defRPr/>
            </a:pPr>
            <a:fld id="{9AC45196-0872-4D5F-BB24-DA3D3B3BAC86}" type="slidenum">
              <a:rPr lang="ru-RU" smtClean="0"/>
              <a:pPr>
                <a:defRPr/>
              </a:pPr>
              <a:t>8</a:t>
            </a:fld>
            <a:endParaRPr lang="ru-RU" dirty="0" smtClean="0"/>
          </a:p>
        </p:txBody>
      </p:sp>
      <p:pic>
        <p:nvPicPr>
          <p:cNvPr id="17413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7416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92162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Helios"/>
              </a:rPr>
              <a:t>ТРЕБОВАНИЯ К ЭКСПЕРТАМ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lIns="91440" tIns="45720" rIns="91440" bIns="45720" rtlCol="0" anchor="ctr"/>
          <a:lstStyle/>
          <a:p>
            <a:pPr>
              <a:defRPr/>
            </a:pPr>
            <a:fld id="{3F9D2282-2AFA-4210-9B68-F686B44153AA}" type="slidenum">
              <a:rPr lang="ru-RU" smtClean="0"/>
              <a:pPr>
                <a:defRPr/>
              </a:pPr>
              <a:t>9</a:t>
            </a:fld>
            <a:endParaRPr lang="ru-RU" dirty="0" smtClean="0"/>
          </a:p>
        </p:txBody>
      </p:sp>
      <p:pic>
        <p:nvPicPr>
          <p:cNvPr id="1843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pic>
        <p:nvPicPr>
          <p:cNvPr id="1843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885698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1236</Words>
  <Application>Microsoft Office PowerPoint</Application>
  <PresentationFormat>Экран (4:3)</PresentationFormat>
  <Paragraphs>148</Paragraphs>
  <Slides>16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АКТУАЛЬНЫЕ ВОПРОСЫ ДОПУСКА НА РЫНОК СПЕЦИАЛЬНОЙ ОЦЕНКИ УСЛОВИЙ ТРУДА ЭКСПЕРТОВ И ОРГАНИЗАЦИЙ </vt:lpstr>
      <vt:lpstr>ПЕРЕХОДНЫЕ ПОЛОЖЕНИЯ</vt:lpstr>
      <vt:lpstr>СПРАВОЧНО</vt:lpstr>
      <vt:lpstr>ИСПОЛЬЗОВАНИЕ РЕЗУЛЬТАТОВ СПЕЦИАЛЬНОЙ ОЦЕНКИ УСЛОВИЙ ТРУДА</vt:lpstr>
      <vt:lpstr>ОТВЕТСТВЕННОСТЬ ОРГАНИЗАЦИЙ И ЭКСПЕРТОВ</vt:lpstr>
      <vt:lpstr>Презентация PowerPoint</vt:lpstr>
      <vt:lpstr>Презентация PowerPoint</vt:lpstr>
      <vt:lpstr>ОРГАНИЗАЦИИ, ПРОВОДЯЩИЕ СПЕЦИАЛЬНУЮ ОЦЕНКУ УСЛОВИЙ ТРУДА </vt:lpstr>
      <vt:lpstr>ТРЕБОВАНИЯ К ЭКСПЕРТАМ</vt:lpstr>
      <vt:lpstr>ПЕРЕХОДНЫЕ ПОЛОЖЕНИЯ</vt:lpstr>
      <vt:lpstr>ПЕРЕХОДНЫЕ ПОЛОЖЕНИЯ</vt:lpstr>
      <vt:lpstr>Презентация PowerPoint</vt:lpstr>
      <vt:lpstr>Презентация PowerPoint</vt:lpstr>
      <vt:lpstr>СПРАВОЧНО: РЕЗУЛЬТАТЫ ТЕСТИРОВАНИЯ</vt:lpstr>
      <vt:lpstr>  АТТЕСТАЦИЯ НА ПРАВО ВЫПОЛНЕНИЯ РАБОТ ПО СПЕЦИАЛЬНОЙ ОЦЕНКЕ УСЛОВИЙ ТРУДА  </vt:lpstr>
      <vt:lpstr>ПЕРЕДАЧА РЕЗУЛЬТАТОВ ПРОВЕДЕНИЯ СПЕЦИАЛЬНОЙ ОЦЕНКИ УСЛОВИЙ ТРУДА В ИНФОРМАЦИОННУЮ СИСТЕМУ УЧЕТА – ОБЯЗАЗАННОСТЬ  ОРГАНИЗАЦИИ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ПЕРЕХОДНЫЕ ПОЛОЖЕНИЯ</dc:title>
  <dc:creator>Ганичев Михаил Юрьевич</dc:creator>
  <cp:lastModifiedBy>Игорь Волошин</cp:lastModifiedBy>
  <cp:revision>66</cp:revision>
  <dcterms:created xsi:type="dcterms:W3CDTF">2014-11-29T14:30:10Z</dcterms:created>
  <dcterms:modified xsi:type="dcterms:W3CDTF">2014-12-11T06:54:34Z</dcterms:modified>
</cp:coreProperties>
</file>