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93FBC-5044-40AE-A166-0949D623FD9D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524DF-3EF6-469A-9FB8-8002AC6266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507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48A71A-8891-4C0E-9F3E-76C44C41F5A9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524DF-3EF6-469A-9FB8-8002AC62664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1"/>
          <p:cNvSpPr>
            <a:spLocks noGrp="1"/>
          </p:cNvSpPr>
          <p:nvPr>
            <p:ph type="ctrTitle"/>
          </p:nvPr>
        </p:nvSpPr>
        <p:spPr>
          <a:xfrm>
            <a:off x="539750" y="2636838"/>
            <a:ext cx="8178800" cy="2305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tx2"/>
                </a:solidFill>
              </a:rPr>
              <a:t>Что думают россияне о пенсионной реформе?</a:t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3600" b="1" dirty="0" smtClean="0">
                <a:solidFill>
                  <a:schemeClr val="tx2"/>
                </a:solidFill>
              </a:rPr>
              <a:t/>
            </a:r>
            <a:br>
              <a:rPr lang="ru-RU" sz="3600" b="1" dirty="0" smtClean="0">
                <a:solidFill>
                  <a:schemeClr val="tx2"/>
                </a:solidFill>
              </a:rPr>
            </a:br>
            <a:r>
              <a:rPr lang="ru-RU" sz="2200" b="1" dirty="0" smtClean="0">
                <a:solidFill>
                  <a:schemeClr val="tx2"/>
                </a:solidFill>
              </a:rPr>
              <a:t>Результаты опросов общественного мнения</a:t>
            </a:r>
            <a:br>
              <a:rPr lang="ru-RU" sz="2200" b="1" dirty="0" smtClean="0">
                <a:solidFill>
                  <a:schemeClr val="tx2"/>
                </a:solidFill>
              </a:rPr>
            </a:br>
            <a:r>
              <a:rPr lang="ru-RU" sz="2200" b="1" dirty="0" smtClean="0">
                <a:solidFill>
                  <a:schemeClr val="tx2"/>
                </a:solidFill>
              </a:rPr>
              <a:t/>
            </a:r>
            <a:br>
              <a:rPr lang="ru-RU" sz="2200" b="1" dirty="0" smtClean="0">
                <a:solidFill>
                  <a:schemeClr val="tx2"/>
                </a:solidFill>
              </a:rPr>
            </a:br>
            <a:r>
              <a:rPr lang="ru-RU" sz="4000" b="1" dirty="0" smtClean="0">
                <a:solidFill>
                  <a:schemeClr val="tx2"/>
                </a:solidFill>
              </a:rPr>
              <a:t/>
            </a:r>
            <a:br>
              <a:rPr lang="ru-RU" sz="4000" b="1" dirty="0" smtClean="0">
                <a:solidFill>
                  <a:schemeClr val="tx2"/>
                </a:solidFill>
              </a:rPr>
            </a:br>
            <a:endParaRPr lang="ru-RU" sz="1000" dirty="0" smtClean="0">
              <a:solidFill>
                <a:schemeClr val="tx2"/>
              </a:solidFill>
            </a:endParaRPr>
          </a:p>
        </p:txBody>
      </p:sp>
      <p:pic>
        <p:nvPicPr>
          <p:cNvPr id="205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333375"/>
            <a:ext cx="18018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8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8423920" y="6381328"/>
            <a:ext cx="720080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324847"/>
            <a:ext cx="8353425" cy="37457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Легальная и теневая занятость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10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99592" y="2060848"/>
          <a:ext cx="7344816" cy="1119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57"/>
                <a:gridCol w="1888957"/>
                <a:gridCol w="1597203"/>
                <a:gridCol w="1969699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Ответ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Левада-центр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</a:tr>
              <a:tr h="75948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Получаю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 официальную заработную плату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57 %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49,1 %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99592" y="4365104"/>
          <a:ext cx="7416823" cy="116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735"/>
                <a:gridCol w="1595324"/>
                <a:gridCol w="1967382"/>
                <a:gridCol w="1967382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Левада-центр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Единая федеральная телефонная служба ПФР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85 %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93,3 %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95 %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11560" y="76470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Исследования выявили, что только немногим более половины респондентов  получают официальную, «белую» зарплату.  Остальные либо полностью, либо частично получают зарплату «в конверте».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335699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При этом абсолютное большинство респондентов знают, что размер их пенсии зависит от официальной зарплаты, с которой работодатель уплачивает взносы в Пенсионный фонд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324847"/>
            <a:ext cx="8353425" cy="37457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Осведомленность граждан о формировании пенсии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424" y="5805264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11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827584" y="1772816"/>
          <a:ext cx="7416823" cy="116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735"/>
                <a:gridCol w="1595324"/>
                <a:gridCol w="1967382"/>
                <a:gridCol w="1967382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Левада-центр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Единая федеральная телефонная служба ПФР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75 %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86,8 %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55 %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83568" y="83671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Большинство респондентов (63,2 %) отметили, что знают о том, как формируется их будущая пенсия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5576" y="3356992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Однако более половины из них отметили, что не знают деталей формирования их пенсии и обладают об этом лишь общими представлениями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188640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Мнение граждан относительно факторов, </a:t>
            </a:r>
          </a:p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определяющих размер пенсии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12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99792" y="1700808"/>
          <a:ext cx="3858656" cy="718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57"/>
                <a:gridCol w="1969699"/>
              </a:tblGrid>
              <a:tr h="23455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</a:tr>
              <a:tr h="41351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62,2 %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691680" y="3861048"/>
          <a:ext cx="5821499" cy="116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735"/>
                <a:gridCol w="1967382"/>
                <a:gridCol w="1967382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Единая федеральная телефонная служба ПФР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17,1 %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83568" y="836712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Респонденты высказались за то, чтобы при определении размера пенсии основная роль отводилась размеру заработной платы и продолжительности стажа в совокупности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2670011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Поддерживает действующую сегодня пенсионную формулу, по которой значительную роль играет размер взносов, уплачиваемых работодателем в Пенсионный фонд России, лишь незначительная часть россиян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333742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Мнение граждан относительно приемлемого уровня</a:t>
            </a:r>
          </a:p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пенсионного обеспечения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13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683568" y="126876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 данным ВЦИОМа, каждый пятый житель России (20 %) хотел бы получать пенсию в размере 20-25 тыс. рублей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2420888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Согласно результатам, полученным ООО «Инновация», самые распространенные ответы:</a:t>
            </a:r>
          </a:p>
          <a:p>
            <a:pPr algn="just"/>
            <a:endParaRPr lang="ru-RU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от 15 000 до 17 499 руб. - 26,4 %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от 17 500 руб. до 19 999 руб. - 24,2 %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188640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Осведомленность граждан о выборе размера </a:t>
            </a:r>
          </a:p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накопительной части пенсии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14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99592" y="2093947"/>
          <a:ext cx="7344816" cy="1119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57"/>
                <a:gridCol w="1888957"/>
                <a:gridCol w="1597203"/>
                <a:gridCol w="1969699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Ответ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Левада-центр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</a:tr>
              <a:tr h="75948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возможности выбора известно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86,5 %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539552" y="105273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Уровень информированности о выборе стратегии относительно накоплений в настоящее время является выше среднего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3568" y="364502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Однако детально осведомлены только 13 % опрошенных ВЦИОМом, 17 % –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Левада-центром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», 20,4 % – ООО «Инновация»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188640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1"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Отношение граждан </a:t>
            </a:r>
          </a:p>
          <a:p>
            <a:pPr lvl="1"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к негосударственным пенсионным фондам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15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63688" y="2420888"/>
          <a:ext cx="5747613" cy="990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57"/>
                <a:gridCol w="1888957"/>
                <a:gridCol w="1969699"/>
              </a:tblGrid>
              <a:tr h="2775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Ответ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</a:tr>
              <a:tr h="27752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Скорее не готов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32 %</a:t>
                      </a:r>
                      <a:endParaRPr lang="ru-RU" sz="1400" dirty="0"/>
                    </a:p>
                  </a:txBody>
                  <a:tcPr/>
                </a:tc>
              </a:tr>
              <a:tr h="3810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Не готов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11560" y="1700808"/>
            <a:ext cx="7776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 готовы или не готовы доверить формирование накопительной части своей будущей пенсии негосударственному пенсионному фонду?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55576" y="3717032"/>
            <a:ext cx="7776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Планируют ли респонденты возврат части средств из накопительной в солидарную систему?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1052736"/>
            <a:ext cx="7488832" cy="369332"/>
          </a:xfrm>
          <a:prstGeom prst="rect">
            <a:avLst/>
          </a:prstGeom>
          <a:ln w="254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Доверие негосударственным пенсионным фондам является низким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5576" y="4437112"/>
            <a:ext cx="7560840" cy="1815882"/>
          </a:xfrm>
          <a:prstGeom prst="rect">
            <a:avLst/>
          </a:prstGeom>
          <a:ln w="254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По данным «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Левада-центра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», более половины участников обязательного пенсионного накопления планируют перевести свои накопления в солидарную систему. Особенно активно это сделают те, у кого сегодня накопления находятся в НПФ.</a:t>
            </a:r>
          </a:p>
          <a:p>
            <a:pPr algn="just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Около четверти лиц, имеющих накопления, не хотят возвращения в солидарную систему. Но среди клиентов НПФ таких чуть более 10%.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52433"/>
            <a:ext cx="8353425" cy="91940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Мнение граждан относительно возможной обязанности работодателя платить дополнительную пенсию вышедшим </a:t>
            </a:r>
          </a:p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на пенсию досрочно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16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55776" y="3284984"/>
          <a:ext cx="385865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57"/>
                <a:gridCol w="1969699"/>
              </a:tblGrid>
              <a:tr h="2775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</a:tr>
              <a:tr h="2775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97,4 %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3568" y="1052736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Если работник длительное время работал на вредном или опасном производстве, должен ли работодатель платить ему дополнительную пенсию (помимо основной, государственной)?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213285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Абсолютное большинство опрошенных уверены, что работодатели должны выплачивать работникам вредного и опасного производства дополнительную пенсию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324848"/>
            <a:ext cx="8353425" cy="37457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Мнение граждан относительно повышения пенсионного возраста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17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339752" y="2636912"/>
          <a:ext cx="385865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57"/>
                <a:gridCol w="1969699"/>
              </a:tblGrid>
              <a:tr h="2775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</a:tr>
              <a:tr h="27752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91,1 %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83568" y="980728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 результатам исследования установлено, что абсолютное большинство опрошенных не поддерживает постепенное повышение пенсионного возраста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332656"/>
            <a:ext cx="8353425" cy="37457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ОБЩАЯ ХАРАКТЕРИСТИКА ИССЛЕДОВАНИЙ</a:t>
            </a:r>
            <a:endParaRPr lang="ru-RU" sz="1600" b="1" cap="all" dirty="0">
              <a:ln w="6350">
                <a:noFill/>
              </a:ln>
              <a:solidFill>
                <a:srgbClr val="003366"/>
              </a:solidFill>
              <a:latin typeface="Helios"/>
              <a:ea typeface="+mj-ea"/>
            </a:endParaRPr>
          </a:p>
        </p:txBody>
      </p:sp>
      <p:sp>
        <p:nvSpPr>
          <p:cNvPr id="3079" name="AutoShape 11"/>
          <p:cNvSpPr>
            <a:spLocks noChangeArrowheads="1"/>
          </p:cNvSpPr>
          <p:nvPr/>
        </p:nvSpPr>
        <p:spPr bwMode="auto">
          <a:xfrm>
            <a:off x="539552" y="3668450"/>
            <a:ext cx="8208912" cy="25538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Количество респондентов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7274 человека</a:t>
            </a:r>
          </a:p>
          <a:p>
            <a:r>
              <a:rPr lang="ru-RU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Возраст респондентов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от 18 лет и старше </a:t>
            </a:r>
          </a:p>
          <a:p>
            <a:r>
              <a:rPr lang="ru-RU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Тип населенного пункта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город, село</a:t>
            </a:r>
          </a:p>
          <a:p>
            <a:r>
              <a:rPr lang="ru-RU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Количество населенных пунктов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около 150</a:t>
            </a:r>
          </a:p>
          <a:p>
            <a:r>
              <a:rPr lang="ru-RU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География охвата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все регионы России</a:t>
            </a:r>
          </a:p>
          <a:p>
            <a:r>
              <a:rPr lang="ru-RU" sz="2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Время проведения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– июнь 2013 года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16913" y="6381750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2</a:t>
            </a:fld>
            <a:endParaRPr lang="ru-RU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844800" y="6742113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836712"/>
            <a:ext cx="7632848" cy="2862322"/>
          </a:xfrm>
          <a:prstGeom prst="rect">
            <a:avLst/>
          </a:prstGeom>
          <a:ln w="254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Исследования по изучению общественного мнения провели: </a:t>
            </a:r>
          </a:p>
          <a:p>
            <a:endParaRPr lang="ru-RU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Всероссийский центр изучения общественного мнения </a:t>
            </a: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(один из лидеров российского рынка социологических исследований);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Российская академия народного хозяйства и государственной службы при Президенте РФ </a:t>
            </a: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«Левада-центр» </a:t>
            </a: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(один из лидеров российского рынка социологических исследований);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ООО «Инновация» </a:t>
            </a: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(консалтинговая компания);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Единая федеральная телефонная служба Пенсионного фонда Росси</a:t>
            </a:r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288" y="358814"/>
            <a:ext cx="8353425" cy="37457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РЕЗУЛЬТАТЫ ИССЛЕДОВАНИЙ</a:t>
            </a:r>
            <a:endParaRPr lang="ru-RU" sz="1600" b="1" cap="all" dirty="0">
              <a:ln w="6350">
                <a:noFill/>
              </a:ln>
              <a:solidFill>
                <a:srgbClr val="003366"/>
              </a:solidFill>
              <a:latin typeface="Helios"/>
              <a:ea typeface="+mj-ea"/>
            </a:endParaRP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16913" y="6381750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3</a:t>
            </a:fld>
            <a:endParaRPr lang="ru-RU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844800" y="6742113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76470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 целом, опросы показали, что жители России положительно относятся к ряду положений Стратегии долгосрочного развития пенсионной системы Российской Федерации.</a:t>
            </a:r>
          </a:p>
          <a:p>
            <a:endParaRPr lang="ru-RU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В частности, поддерживается:</a:t>
            </a:r>
          </a:p>
          <a:p>
            <a:endParaRPr lang="ru-RU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уход от уравнительного принципа исчисления пенсий, когда стаж играет незначительную роль;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повышение минимального стажа для получения права на пенсию с </a:t>
            </a:r>
            <a:b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5 лет до 15 лет;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стимулирование граждан работать за пределами стажа в 30-35 лет, за пределами общеустановленного пенсионного возраста;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поощрение граждан, отложивших срок выхода на пенсию;</a:t>
            </a:r>
          </a:p>
          <a:p>
            <a:pPr>
              <a:buFontTx/>
              <a:buChar char="-"/>
            </a:pPr>
            <a:endParaRPr lang="ru-RU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 зависимость размера пенсии от заработной платы и продолжительности стажа в совокупности.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288" y="222607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Отношение граждан к проблеме отсутствия зависимости </a:t>
            </a:r>
          </a:p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размера пенсии от стажа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16913" y="6381750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4</a:t>
            </a:fld>
            <a:endParaRPr lang="ru-RU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844800" y="6742113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907704" y="2420888"/>
          <a:ext cx="51125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81 %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96,8 %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5" y="3578533"/>
            <a:ext cx="84249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 показал опрос «Левады-центра», все респонденты,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вне зависимости от пола, возраста, образования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пр., поддерживают идею о дифференциации размера пенсий в зависимости от продолжительности стаж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980728"/>
            <a:ext cx="8280920" cy="923330"/>
          </a:xfrm>
          <a:prstGeom prst="rect">
            <a:avLst/>
          </a:prstGeom>
          <a:ln w="25400" cap="rnd" cmpd="sng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Подавляющее большинство респондентов считает несправедливым уравнительный принцип, заложенный в действующих правилах исчисления пенсий.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116632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Отношение граждан к существующему минимальному трудовому стажу для получения права на пенсию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5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2121" y="5788224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55576" y="1268760"/>
          <a:ext cx="7776864" cy="101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599"/>
                <a:gridCol w="1772817"/>
                <a:gridCol w="2115615"/>
                <a:gridCol w="191683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</a:t>
                      </a:r>
                    </a:p>
                    <a:p>
                      <a:pPr algn="ctr"/>
                      <a:r>
                        <a:rPr lang="ru-RU" dirty="0" smtClean="0"/>
                        <a:t>«15-25 лет»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«Левада-центр»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52,6 %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55576" y="2924944"/>
          <a:ext cx="7776864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2016224"/>
                <a:gridCol w="2160240"/>
                <a:gridCol w="2160240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</a:t>
                      </a:r>
                    </a:p>
                    <a:p>
                      <a:pPr algn="ctr"/>
                      <a:r>
                        <a:rPr lang="ru-RU" dirty="0" smtClean="0"/>
                        <a:t>«5 лет»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Единая федеральная телефонная служба ПФР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17,9 %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55576" y="5146392"/>
          <a:ext cx="7776864" cy="12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599"/>
                <a:gridCol w="1971599"/>
                <a:gridCol w="1916833"/>
                <a:gridCol w="1916833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</a:t>
                      </a:r>
                    </a:p>
                    <a:p>
                      <a:pPr algn="ctr"/>
                      <a:r>
                        <a:rPr lang="ru-RU" dirty="0" smtClean="0"/>
                        <a:t>«15</a:t>
                      </a:r>
                      <a:r>
                        <a:rPr lang="ru-RU" baseline="0" dirty="0" smtClean="0"/>
                        <a:t> лет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Единая федеральная телефонная служба ПФР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38,4 %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755576" y="692696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Более половины граждан уверены, что минимальный </a:t>
            </a:r>
          </a:p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стаж должен составлять 15-25 лет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123728" y="2348880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Меньшая часть респондентов считает приемлемым минимальный трудовой стаж в 5 лет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979712" y="458112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Ответы по предлагаемому Правительством РФ стажу в 15 лет выбрали от 20 до 54 % респондентов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188640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Планирование трудовой деятельности: Сколько лет вы планируете работать от начала трудовой деятельности?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6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835696" y="3429000"/>
          <a:ext cx="5860031" cy="101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599"/>
                <a:gridCol w="1772817"/>
                <a:gridCol w="2115615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</a:t>
                      </a:r>
                    </a:p>
                    <a:p>
                      <a:pPr algn="ctr"/>
                      <a:r>
                        <a:rPr lang="ru-RU" dirty="0" smtClean="0"/>
                        <a:t>«25-29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лет»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23,7 %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835696" y="1772816"/>
          <a:ext cx="5832648" cy="1522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650"/>
                <a:gridCol w="1325602"/>
                <a:gridCol w="1635236"/>
                <a:gridCol w="1440160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</a:t>
                      </a:r>
                    </a:p>
                    <a:p>
                      <a:pPr algn="ctr"/>
                      <a:r>
                        <a:rPr lang="ru-RU" dirty="0" smtClean="0"/>
                        <a:t>«30-34  года»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«Левада-центр»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835696" y="4581128"/>
          <a:ext cx="5860031" cy="101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599"/>
                <a:gridCol w="1772817"/>
                <a:gridCol w="2115615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 </a:t>
                      </a:r>
                    </a:p>
                    <a:p>
                      <a:pPr algn="ctr"/>
                      <a:r>
                        <a:rPr lang="ru-RU" dirty="0" smtClean="0"/>
                        <a:t>«20-24 года»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37,8 %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385712" y="1161039"/>
            <a:ext cx="65234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Готовы работать 30-34 года – среднем 26,5 % респондентов,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то есть примерно каждый четвертый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7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2636912"/>
          <a:ext cx="8208913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264"/>
                <a:gridCol w="1824667"/>
                <a:gridCol w="2177491"/>
                <a:gridCol w="2177491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Левада-центр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Единая федеральная телефонная служба ПФР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57,9 %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31640" y="260648"/>
            <a:ext cx="59842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Отношение граждан к продолжению работы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после выхода на пенсию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268760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Половина респондентов планирует продолжать работать после вступления в пенсионный возраст, половина – нет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188640"/>
            <a:ext cx="8353425" cy="646986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Отношение граждан к поощрению пенсионеров </a:t>
            </a:r>
          </a:p>
          <a:p>
            <a:pPr algn="ctr"/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за длительный стаж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8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5536" y="2564904"/>
          <a:ext cx="8208913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264"/>
                <a:gridCol w="1824667"/>
                <a:gridCol w="2177491"/>
                <a:gridCol w="2177491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ВЦИОМ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Левада-центр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ООО «Инновация»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Единая федеральная телефонная служба ПФР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99,8 %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90 %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899592" y="1196752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Опросы показали, что большинство респондентов поддерживают предложение об увеличении пенсии для тех, кто имеет трудовой стаж более 30-35 лет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9"/>
          <p:cNvSpPr>
            <a:spLocks noChangeArrowheads="1"/>
          </p:cNvSpPr>
          <p:nvPr/>
        </p:nvSpPr>
        <p:spPr bwMode="auto">
          <a:xfrm>
            <a:off x="395536" y="324847"/>
            <a:ext cx="8353425" cy="374571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600" b="1" cap="all" dirty="0" smtClean="0">
                <a:ln w="6350">
                  <a:noFill/>
                </a:ln>
                <a:solidFill>
                  <a:srgbClr val="003366"/>
                </a:solidFill>
                <a:latin typeface="Helios"/>
                <a:ea typeface="+mj-ea"/>
              </a:rPr>
              <a:t>Отношение граждан к возможности отложить выход на пенсию</a:t>
            </a:r>
          </a:p>
        </p:txBody>
      </p:sp>
      <p:sp>
        <p:nvSpPr>
          <p:cNvPr id="2" name="Номер слайда 4"/>
          <p:cNvSpPr txBox="1">
            <a:spLocks/>
          </p:cNvSpPr>
          <p:nvPr/>
        </p:nvSpPr>
        <p:spPr bwMode="auto">
          <a:xfrm>
            <a:off x="8388921" y="5805686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spcBef>
                <a:spcPct val="20000"/>
              </a:spcBef>
              <a:buFont typeface="Arial" pitchFamily="34" charset="0"/>
              <a:buNone/>
            </a:pPr>
            <a:fld id="{6394A16A-B163-4255-AC77-00709AD947A0}" type="slidenum">
              <a:rPr lang="ru-RU" sz="1400">
                <a:solidFill>
                  <a:srgbClr val="626262"/>
                </a:solidFill>
                <a:latin typeface="Arial Black" pitchFamily="34" charset="0"/>
              </a:rPr>
              <a:pPr algn="r">
                <a:spcBef>
                  <a:spcPct val="20000"/>
                </a:spcBef>
                <a:buFont typeface="Arial" pitchFamily="34" charset="0"/>
                <a:buNone/>
              </a:pPr>
              <a:t>9</a:t>
            </a:fld>
            <a:endParaRPr lang="ru-RU" sz="1400">
              <a:solidFill>
                <a:srgbClr val="626262"/>
              </a:solidFill>
              <a:latin typeface="Arial Black" pitchFamily="34" charset="0"/>
            </a:endParaRPr>
          </a:p>
        </p:txBody>
      </p:sp>
      <p:pic>
        <p:nvPicPr>
          <p:cNvPr id="308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Прямоугольник 7"/>
          <p:cNvSpPr>
            <a:spLocks noChangeArrowheads="1"/>
          </p:cNvSpPr>
          <p:nvPr/>
        </p:nvSpPr>
        <p:spPr bwMode="auto">
          <a:xfrm>
            <a:off x="2916808" y="6769497"/>
            <a:ext cx="3743325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4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133" y="6769497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95536" y="1628800"/>
          <a:ext cx="8208912" cy="368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744"/>
                <a:gridCol w="1664744"/>
                <a:gridCol w="1407620"/>
                <a:gridCol w="1735902"/>
                <a:gridCol w="1735902"/>
              </a:tblGrid>
              <a:tr h="11521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Ответ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ВЦИОМ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Левада-центр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ООО «Инновация»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Единая федеральная телефонная служба ПФР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Готовы отсрочить выход на пенсию на 5 лет, при увеличении пенсии в 1,5 раза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16,4 %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35 %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Готовы отсрочить выход на пенсию на 10 лет, при увеличении пенсии в 2 раза 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5,6 %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4 %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6364288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83568" y="692696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По данным опросов, в среднем треть россиян (32,2 %) при условии увеличения размера пенсионных накоплений готовы отложить выход на пенсию на несколько лет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99592" y="5373216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Преимущественно граждане готовы отсрочить выход на пенсию на 5 лет, при увеличении пенсии в 1,5 раза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1190</Words>
  <Application>Microsoft Office PowerPoint</Application>
  <PresentationFormat>Экран (4:3)</PresentationFormat>
  <Paragraphs>252</Paragraphs>
  <Slides>17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Что думают россияне о пенсионной реформе?  Результаты опросов общественного мнения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думают россияне о пенсионной реформе?  Результаты опросов общественного мнения</dc:title>
  <dc:creator>Исянова Мария Сергеевна</dc:creator>
  <cp:lastModifiedBy>Игорь Волошин</cp:lastModifiedBy>
  <cp:revision>31</cp:revision>
  <dcterms:created xsi:type="dcterms:W3CDTF">2013-07-15T13:40:41Z</dcterms:created>
  <dcterms:modified xsi:type="dcterms:W3CDTF">2013-07-23T07:10:05Z</dcterms:modified>
</cp:coreProperties>
</file>